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6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3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580657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9" name="Shape 7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8179872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Presenter introduces her/himself and indicates that WIOA presentation introducing key provisions will cover the following topics: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endParaRPr sz="12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Connecting the Jobs-Driven Agenda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200">
                <a:solidFill>
                  <a:schemeClr val="dk1"/>
                </a:solidFill>
              </a:rPr>
              <a:t>Opportunities for Partnerships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91666"/>
              <a:buFont typeface="Arial"/>
              <a:buNone/>
            </a:pPr>
            <a:r>
              <a:rPr lang="en-US" sz="1200">
                <a:solidFill>
                  <a:schemeClr val="dk1"/>
                </a:solidFill>
              </a:rPr>
              <a:t>How to get more Information and ask Questions</a:t>
            </a:r>
          </a:p>
        </p:txBody>
      </p:sp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90192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9703778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0637561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1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2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3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4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5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6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7" rtl="0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0409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Shape 2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ubTitle" idx="1"/>
          </p:nvPr>
        </p:nvSpPr>
        <p:spPr>
          <a:xfrm>
            <a:off x="685800" y="3810000"/>
            <a:ext cx="7086600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None/>
              <a:defRPr/>
            </a:lvl1pPr>
            <a:lvl2pPr marL="457200" marR="0" indent="0" algn="ctr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None/>
              <a:defRPr/>
            </a:lvl2pPr>
            <a:lvl3pPr marL="914400" marR="0" indent="0" algn="ctr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None/>
              <a:defRPr/>
            </a:lvl3pPr>
            <a:lvl4pPr marL="13716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27" name="Shape 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/>
        </p:nvSpPr>
        <p:spPr>
          <a:xfrm>
            <a:off x="0" y="0"/>
            <a:ext cx="9144000" cy="5943599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722312" y="1990725"/>
            <a:ext cx="7772400" cy="20478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722312" y="4114800"/>
            <a:ext cx="7772400" cy="1347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41" name="Shape 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170846"/>
            <a:ext cx="9144000" cy="17727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724400" y="1600200"/>
            <a:ext cx="4038599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304800" y="2373311"/>
            <a:ext cx="4040187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721225" y="1600200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Arial"/>
              <a:buNone/>
              <a:defRPr/>
            </a:lvl1pPr>
            <a:lvl2pPr marL="457200" indent="0" rtl="0">
              <a:spcBef>
                <a:spcPts val="0"/>
              </a:spcBef>
              <a:buFont typeface="Arial"/>
              <a:buNone/>
              <a:defRPr/>
            </a:lvl2pPr>
            <a:lvl3pPr marL="914400" indent="0" rtl="0">
              <a:spcBef>
                <a:spcPts val="0"/>
              </a:spcBef>
              <a:buFont typeface="Arial"/>
              <a:buNone/>
              <a:defRPr/>
            </a:lvl3pPr>
            <a:lvl4pPr marL="1371600" indent="0" rtl="0">
              <a:spcBef>
                <a:spcPts val="0"/>
              </a:spcBef>
              <a:buFont typeface="Arial"/>
              <a:buNone/>
              <a:defRPr/>
            </a:lvl4pPr>
            <a:lvl5pPr marL="1828800" indent="0" rtl="0">
              <a:spcBef>
                <a:spcPts val="0"/>
              </a:spcBef>
              <a:buFont typeface="Arial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721225" y="2373311"/>
            <a:ext cx="4041774" cy="357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 rot="5400000">
            <a:off x="2400299" y="-495299"/>
            <a:ext cx="4267199" cy="845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hape 9"/>
          <p:cNvCxnSpPr/>
          <p:nvPr/>
        </p:nvCxnSpPr>
        <p:spPr>
          <a:xfrm>
            <a:off x="0" y="1447800"/>
            <a:ext cx="9144000" cy="0"/>
          </a:xfrm>
          <a:prstGeom prst="straightConnector1">
            <a:avLst/>
          </a:prstGeom>
          <a:noFill/>
          <a:ln w="9525" cap="flat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0" name="Shape 10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gradFill>
            <a:gsLst>
              <a:gs pos="0">
                <a:srgbClr val="AECCF1"/>
              </a:gs>
              <a:gs pos="50000">
                <a:srgbClr val="CEE0F6"/>
              </a:gs>
              <a:gs pos="100000">
                <a:srgbClr val="E7F1FA"/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8458200" cy="13414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accent1"/>
              </a:buClr>
              <a:buFont typeface="Arial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304800" y="1600200"/>
            <a:ext cx="8458200" cy="4267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200660" algn="l" rtl="0">
              <a:spcBef>
                <a:spcPts val="0"/>
              </a:spcBef>
              <a:spcAft>
                <a:spcPts val="600"/>
              </a:spcAft>
              <a:buClr>
                <a:srgbClr val="A5A5A5"/>
              </a:buClr>
              <a:buFont typeface="Noto Symbol"/>
              <a:buChar char="▪"/>
              <a:defRPr/>
            </a:lvl1pPr>
            <a:lvl2pPr marL="742950" marR="0" indent="-158750" algn="l" rtl="0">
              <a:spcBef>
                <a:spcPts val="0"/>
              </a:spcBef>
              <a:spcAft>
                <a:spcPts val="600"/>
              </a:spcAft>
              <a:buClr>
                <a:srgbClr val="FF0000"/>
              </a:buClr>
              <a:buFont typeface="Noto Symbol"/>
              <a:buChar char="▪"/>
              <a:defRPr/>
            </a:lvl2pPr>
            <a:lvl3pPr marL="1143000" marR="0" indent="-116839" algn="l" rtl="0">
              <a:spcBef>
                <a:spcPts val="0"/>
              </a:spcBef>
              <a:spcAft>
                <a:spcPts val="600"/>
              </a:spcAft>
              <a:buClr>
                <a:srgbClr val="538CD5"/>
              </a:buClr>
              <a:buFont typeface="Noto Symbol"/>
              <a:buChar char="▪"/>
              <a:defRPr/>
            </a:lvl3pPr>
            <a:lvl4pPr marL="1600200" marR="0" indent="-1079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33350" algn="l" rtl="0"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dt" idx="10"/>
          </p:nvPr>
        </p:nvSpPr>
        <p:spPr>
          <a:xfrm>
            <a:off x="3048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ftr" idx="11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  <p:pic>
        <p:nvPicPr>
          <p:cNvPr id="16" name="Shape 16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3200400" y="6093160"/>
            <a:ext cx="5714999" cy="41336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Shape 17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194441" y="6096000"/>
            <a:ext cx="2853559" cy="45567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8" name="Shape 18"/>
          <p:cNvCxnSpPr/>
          <p:nvPr/>
        </p:nvCxnSpPr>
        <p:spPr>
          <a:xfrm>
            <a:off x="0" y="5943600"/>
            <a:ext cx="9144000" cy="0"/>
          </a:xfrm>
          <a:prstGeom prst="straightConnector1">
            <a:avLst/>
          </a:prstGeom>
          <a:noFill/>
          <a:ln w="9525" cap="flat">
            <a:solidFill>
              <a:srgbClr val="C5D8F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19" name="Shape 19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0" y="637622"/>
            <a:ext cx="9144000" cy="81017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ctrTitle"/>
          </p:nvPr>
        </p:nvSpPr>
        <p:spPr>
          <a:xfrm>
            <a:off x="435600" y="1270975"/>
            <a:ext cx="8148600" cy="3092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800" b="1">
                <a:solidFill>
                  <a:schemeClr val="accent1"/>
                </a:solidFill>
              </a:rPr>
              <a:t>Workforce Innovation </a:t>
            </a: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4800" b="1">
                <a:solidFill>
                  <a:schemeClr val="accent1"/>
                </a:solidFill>
              </a:rPr>
              <a:t>and Opportunity Act:</a:t>
            </a:r>
          </a:p>
          <a:p>
            <a:pPr marL="0" marR="0" lvl="0" indent="0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 i="1">
                <a:solidFill>
                  <a:schemeClr val="accent1"/>
                </a:solidFill>
              </a:rPr>
              <a:t>An Introduction to Key Provisions 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1125" y="70866"/>
            <a:ext cx="2896424" cy="9180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04662" y="14688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 dirty="0">
                <a:solidFill>
                  <a:schemeClr val="accent1"/>
                </a:solidFill>
              </a:rPr>
              <a:t>Presented by Portia Wu,</a:t>
            </a:r>
          </a:p>
          <a:p>
            <a:pPr marL="0" marR="0" lvl="0" indent="0" algn="just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600" b="1" dirty="0">
                <a:solidFill>
                  <a:schemeClr val="accent1"/>
                </a:solidFill>
              </a:rPr>
              <a:t>Assistant Secretary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sp>
        <p:nvSpPr>
          <p:cNvPr id="83" name="Shape 83"/>
          <p:cNvSpPr txBox="1"/>
          <p:nvPr/>
        </p:nvSpPr>
        <p:spPr>
          <a:xfrm>
            <a:off x="4616275" y="2695250"/>
            <a:ext cx="3972900" cy="236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-US" sz="3000" b="1"/>
              <a:t>Portia Wu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 b="1"/>
              <a:t>Assistant Secretary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US" sz="2400">
                <a:solidFill>
                  <a:schemeClr val="dk1"/>
                </a:solidFill>
              </a:rPr>
              <a:t>Employment and Training Administration</a:t>
            </a:r>
          </a:p>
          <a:p>
            <a:pPr rtl="0">
              <a:spcBef>
                <a:spcPts val="0"/>
              </a:spcBef>
              <a:buNone/>
            </a:pPr>
            <a:r>
              <a:rPr lang="en-US" sz="2400"/>
              <a:t>U.S. Department of Labor</a:t>
            </a:r>
          </a:p>
          <a:p>
            <a:pPr>
              <a:spcBef>
                <a:spcPts val="0"/>
              </a:spcBef>
              <a:buNone/>
            </a:pPr>
            <a:endParaRPr sz="2400" b="1"/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/>
        </p:nvSpPr>
        <p:spPr>
          <a:xfrm>
            <a:off x="78900" y="5590837"/>
            <a:ext cx="8986199" cy="365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 dirty="0">
                <a:solidFill>
                  <a:srgbClr val="000000"/>
                </a:solidFill>
              </a:rPr>
              <a:t>Have a question or comment about WIOA?  </a:t>
            </a:r>
            <a:r>
              <a:rPr lang="en-US" dirty="0" smtClean="0">
                <a:solidFill>
                  <a:srgbClr val="000000"/>
                </a:solidFill>
              </a:rPr>
              <a:t>Email </a:t>
            </a:r>
            <a:r>
              <a:rPr lang="en-US" b="1" dirty="0">
                <a:solidFill>
                  <a:srgbClr val="000000"/>
                </a:solidFill>
              </a:rPr>
              <a:t>DOL.WIOA@dol.gov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879" y="1962112"/>
            <a:ext cx="2418081" cy="3022601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04800" y="88625"/>
            <a:ext cx="6096299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 dirty="0">
                <a:solidFill>
                  <a:schemeClr val="accent1"/>
                </a:solidFill>
              </a:rPr>
              <a:t>Connecting the </a:t>
            </a:r>
            <a:r>
              <a:rPr lang="en-US" sz="3200" b="1" dirty="0" smtClean="0">
                <a:solidFill>
                  <a:schemeClr val="accent1"/>
                </a:solidFill>
              </a:rPr>
              <a:t>Job-Driven </a:t>
            </a:r>
            <a:endParaRPr lang="en-US" sz="3200" b="1" dirty="0">
              <a:solidFill>
                <a:schemeClr val="accent1"/>
              </a:solidFill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Shape 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168100" y="1531525"/>
            <a:ext cx="6604451" cy="438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lang="en-US" sz="3200" b="1" dirty="0">
                <a:solidFill>
                  <a:schemeClr val="accent1"/>
                </a:solidFill>
              </a:rPr>
              <a:t>Opportunities for Partnerships</a:t>
            </a:r>
          </a:p>
        </p:txBody>
      </p:sp>
      <p:sp>
        <p:nvSpPr>
          <p:cNvPr id="100" name="Shape 100"/>
          <p:cNvSpPr txBox="1">
            <a:spLocks noGrp="1"/>
          </p:cNvSpPr>
          <p:nvPr>
            <p:ph type="sldNum" idx="12"/>
          </p:nvPr>
        </p:nvSpPr>
        <p:spPr>
          <a:xfrm>
            <a:off x="6705600" y="6492875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US"/>
              <a:t> </a:t>
            </a:r>
          </a:p>
        </p:txBody>
      </p:sp>
      <p:pic>
        <p:nvPicPr>
          <p:cNvPr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Shape 10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076475" y="1555981"/>
            <a:ext cx="4820500" cy="420499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304800" y="76200"/>
            <a:ext cx="6167700" cy="13413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4375"/>
              <a:buFont typeface="Arial"/>
              <a:buNone/>
            </a:pPr>
            <a:r>
              <a:rPr lang="en-US" sz="3200" b="1">
                <a:solidFill>
                  <a:srgbClr val="4F81BD"/>
                </a:solidFill>
              </a:rPr>
              <a:t>Information and Questions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/>
          <p:nvPr/>
        </p:nvSpPr>
        <p:spPr>
          <a:xfrm>
            <a:off x="388050" y="1827129"/>
            <a:ext cx="8367899" cy="4271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b="1" dirty="0"/>
              <a:t>Department of Labor</a:t>
            </a:r>
            <a:br>
              <a:rPr lang="en-US" sz="2000" b="1" dirty="0"/>
            </a:br>
            <a:endParaRPr lang="en-US" sz="100" b="1" dirty="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WIOA resource page</a:t>
            </a:r>
            <a:br>
              <a:rPr lang="en-US" sz="1800" dirty="0"/>
            </a:br>
            <a:r>
              <a:rPr lang="en-US" sz="1800" b="1" dirty="0"/>
              <a:t>www.doleta.gov/WIOA</a:t>
            </a:r>
            <a:r>
              <a:rPr lang="en-US" sz="1800" dirty="0"/>
              <a:t/>
            </a:r>
            <a:br>
              <a:rPr lang="en-US" sz="1800" dirty="0"/>
            </a:br>
            <a:endParaRPr lang="en-US" sz="100" dirty="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WIOA dedicated email</a:t>
            </a:r>
            <a:br>
              <a:rPr lang="en-US" sz="1800" dirty="0"/>
            </a:br>
            <a:r>
              <a:rPr lang="en-US" sz="1800" b="1" dirty="0"/>
              <a:t>DOL.WIOA@dol.gov</a:t>
            </a:r>
          </a:p>
          <a:p>
            <a:pPr rtl="0">
              <a:lnSpc>
                <a:spcPct val="100000"/>
              </a:lnSpc>
              <a:spcBef>
                <a:spcPts val="0"/>
              </a:spcBef>
              <a:buNone/>
            </a:pPr>
            <a:endParaRPr sz="800" dirty="0"/>
          </a:p>
          <a:p>
            <a:pPr marL="0" lvl="0" indent="0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ct val="55000"/>
              <a:buFont typeface="Arial"/>
              <a:buNone/>
            </a:pPr>
            <a:r>
              <a:rPr lang="en-US" sz="2000" b="1" dirty="0"/>
              <a:t>Department of Education</a:t>
            </a:r>
            <a:br>
              <a:rPr lang="en-US" sz="2000" b="1" dirty="0"/>
            </a:br>
            <a:endParaRPr lang="en-US" sz="100" b="1" dirty="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Office of Career, Technical, &amp; Adult Education’s WIOA resource page</a:t>
            </a:r>
            <a:br>
              <a:rPr lang="en-US" sz="1800" dirty="0"/>
            </a:br>
            <a:r>
              <a:rPr lang="en-US" sz="1800" b="1" dirty="0"/>
              <a:t>www.ed.gov/AEFLA</a:t>
            </a:r>
            <a:r>
              <a:rPr lang="en-US" sz="1800" dirty="0"/>
              <a:t/>
            </a:r>
            <a:br>
              <a:rPr lang="en-US" sz="1800" dirty="0"/>
            </a:br>
            <a:endParaRPr lang="en-US" sz="100" dirty="0"/>
          </a:p>
          <a:p>
            <a:pPr marL="457200" lvl="0" indent="-342900" rtl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0000"/>
              </a:buClr>
              <a:buSzPct val="100000"/>
              <a:buFont typeface="Arial"/>
              <a:buChar char="●"/>
            </a:pPr>
            <a:r>
              <a:rPr lang="en-US" sz="1800" dirty="0"/>
              <a:t>Rehabilitation Services Administration’s WIOA resource page</a:t>
            </a:r>
            <a:br>
              <a:rPr lang="en-US" sz="1800" dirty="0"/>
            </a:br>
            <a:r>
              <a:rPr lang="en-US" sz="1800" b="1" dirty="0"/>
              <a:t>www2.ed.gov/about/offices/list/osers/rsa/wioa-reauthorization.html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endParaRPr sz="1800" b="1" dirty="0"/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72362" y="0"/>
            <a:ext cx="2600073" cy="82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242651" y="1994825"/>
            <a:ext cx="3630813" cy="2103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596EF04175EE4FA62197F2113EE347" ma:contentTypeVersion="11" ma:contentTypeDescription="Create a new document." ma:contentTypeScope="" ma:versionID="54129c8016e3d6ca5a1d681c22803398">
  <xsd:schema xmlns:xsd="http://www.w3.org/2001/XMLSchema" xmlns:xs="http://www.w3.org/2001/XMLSchema" xmlns:p="http://schemas.microsoft.com/office/2006/metadata/properties" xmlns:ns2="be0221d5-47f6-480c-a022-5cf56ad906dc" targetNamespace="http://schemas.microsoft.com/office/2006/metadata/properties" ma:root="true" ma:fieldsID="fe3d0a30820efb893a253d51af25b750" ns2:_="">
    <xsd:import namespace="be0221d5-47f6-480c-a022-5cf56ad906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x0031_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0221d5-47f6-480c-a022-5cf56ad906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_x0031_" ma:index="16" nillable="true" ma:displayName="1" ma:decimals="0" ma:format="Dropdown" ma:internalName="_x0031_" ma:percentage="FALSE">
      <xsd:simpleType>
        <xsd:restriction base="dms:Number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031_ xmlns="be0221d5-47f6-480c-a022-5cf56ad906dc" xsi:nil="true"/>
  </documentManagement>
</p:properties>
</file>

<file path=customXml/itemProps1.xml><?xml version="1.0" encoding="utf-8"?>
<ds:datastoreItem xmlns:ds="http://schemas.openxmlformats.org/officeDocument/2006/customXml" ds:itemID="{3A3DAC18-35DC-47C5-B9E9-126DF2413F59}"/>
</file>

<file path=customXml/itemProps2.xml><?xml version="1.0" encoding="utf-8"?>
<ds:datastoreItem xmlns:ds="http://schemas.openxmlformats.org/officeDocument/2006/customXml" ds:itemID="{5277F979-4BE4-4D2B-A1CF-4CF803943868}"/>
</file>

<file path=customXml/itemProps3.xml><?xml version="1.0" encoding="utf-8"?>
<ds:datastoreItem xmlns:ds="http://schemas.openxmlformats.org/officeDocument/2006/customXml" ds:itemID="{DEF21428-F712-4730-981D-299F6060E5DE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90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Noto Symbol</vt:lpstr>
      <vt:lpstr>Wingdings</vt:lpstr>
      <vt:lpstr>Office Theme</vt:lpstr>
      <vt:lpstr>Workforce Innovation  and Opportunity Act: An Introduction to Key Provisions </vt:lpstr>
      <vt:lpstr>Presented by Portia Wu, Assistant Secretary</vt:lpstr>
      <vt:lpstr>Connecting the Job-Driven  Agenda</vt:lpstr>
      <vt:lpstr>Opportunities for Partnerships</vt:lpstr>
      <vt:lpstr>Information and Questions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Workforce Innovation  and Opportunity Act: An Introduction to Key Provisions </dc:title>
  <cp:lastModifiedBy>Jen Chingwe</cp:lastModifiedBy>
  <cp:revision>2</cp:revision>
  <dcterms:modified xsi:type="dcterms:W3CDTF">2014-11-18T19:23:01Z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0x01010087596EF04175EE4FA62197F2113EE347</vt:lpwstr>
  </property>
</Properties>
</file>