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360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 Chingwe" initials="" lastIdx="3" clrIdx="0"/>
  <p:cmAuthor id="1" name="pdxlind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495" autoAdjust="0"/>
  </p:normalViewPr>
  <p:slideViewPr>
    <p:cSldViewPr snapToGrid="0">
      <p:cViewPr varScale="1">
        <p:scale>
          <a:sx n="45" d="100"/>
          <a:sy n="45" d="100"/>
        </p:scale>
        <p:origin x="1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2815" tIns="92815" rIns="92815" bIns="9281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64149" marR="0" indent="0" algn="l" rtl="0">
              <a:spcBef>
                <a:spcPts val="0"/>
              </a:spcBef>
              <a:defRPr/>
            </a:lvl2pPr>
            <a:lvl3pPr marL="928299" marR="0" indent="0" algn="l" rtl="0">
              <a:spcBef>
                <a:spcPts val="0"/>
              </a:spcBef>
              <a:defRPr/>
            </a:lvl3pPr>
            <a:lvl4pPr marL="1392448" marR="0" indent="0" algn="l" rtl="0">
              <a:spcBef>
                <a:spcPts val="0"/>
              </a:spcBef>
              <a:defRPr/>
            </a:lvl4pPr>
            <a:lvl5pPr marL="1856598" marR="0" indent="0" algn="l" rtl="0">
              <a:spcBef>
                <a:spcPts val="0"/>
              </a:spcBef>
              <a:defRPr/>
            </a:lvl5pPr>
            <a:lvl6pPr marL="2320747" marR="0" indent="0" algn="l" rtl="0">
              <a:spcBef>
                <a:spcPts val="0"/>
              </a:spcBef>
              <a:defRPr/>
            </a:lvl6pPr>
            <a:lvl7pPr marL="2784897" marR="0" indent="0" algn="l" rtl="0">
              <a:spcBef>
                <a:spcPts val="0"/>
              </a:spcBef>
              <a:defRPr/>
            </a:lvl7pPr>
            <a:lvl8pPr marL="3249046" marR="0" indent="0" algn="l" rtl="0">
              <a:spcBef>
                <a:spcPts val="0"/>
              </a:spcBef>
              <a:defRPr/>
            </a:lvl8pPr>
            <a:lvl9pPr marL="3713196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2815" tIns="92815" rIns="92815" bIns="9281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64149" marR="0" indent="0" algn="l" rtl="0">
              <a:spcBef>
                <a:spcPts val="0"/>
              </a:spcBef>
              <a:defRPr/>
            </a:lvl2pPr>
            <a:lvl3pPr marL="928299" marR="0" indent="0" algn="l" rtl="0">
              <a:spcBef>
                <a:spcPts val="0"/>
              </a:spcBef>
              <a:defRPr/>
            </a:lvl3pPr>
            <a:lvl4pPr marL="1392448" marR="0" indent="0" algn="l" rtl="0">
              <a:spcBef>
                <a:spcPts val="0"/>
              </a:spcBef>
              <a:defRPr/>
            </a:lvl4pPr>
            <a:lvl5pPr marL="1856598" marR="0" indent="0" algn="l" rtl="0">
              <a:spcBef>
                <a:spcPts val="0"/>
              </a:spcBef>
              <a:defRPr/>
            </a:lvl5pPr>
            <a:lvl6pPr marL="2320747" marR="0" indent="0" algn="l" rtl="0">
              <a:spcBef>
                <a:spcPts val="0"/>
              </a:spcBef>
              <a:defRPr/>
            </a:lvl6pPr>
            <a:lvl7pPr marL="2784897" marR="0" indent="0" algn="l" rtl="0">
              <a:spcBef>
                <a:spcPts val="0"/>
              </a:spcBef>
              <a:defRPr/>
            </a:lvl7pPr>
            <a:lvl8pPr marL="3249046" marR="0" indent="0" algn="l" rtl="0">
              <a:spcBef>
                <a:spcPts val="0"/>
              </a:spcBef>
              <a:defRPr/>
            </a:lvl8pPr>
            <a:lvl9pPr marL="3713196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lIns="92815" tIns="92815" rIns="92815" bIns="9281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8772668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2815" tIns="92815" rIns="92815" bIns="9281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64149" marR="0" indent="0" algn="l" rtl="0">
              <a:spcBef>
                <a:spcPts val="0"/>
              </a:spcBef>
              <a:defRPr/>
            </a:lvl2pPr>
            <a:lvl3pPr marL="928299" marR="0" indent="0" algn="l" rtl="0">
              <a:spcBef>
                <a:spcPts val="0"/>
              </a:spcBef>
              <a:defRPr/>
            </a:lvl3pPr>
            <a:lvl4pPr marL="1392448" marR="0" indent="0" algn="l" rtl="0">
              <a:spcBef>
                <a:spcPts val="0"/>
              </a:spcBef>
              <a:defRPr/>
            </a:lvl4pPr>
            <a:lvl5pPr marL="1856598" marR="0" indent="0" algn="l" rtl="0">
              <a:spcBef>
                <a:spcPts val="0"/>
              </a:spcBef>
              <a:defRPr/>
            </a:lvl5pPr>
            <a:lvl6pPr marL="2320747" marR="0" indent="0" algn="l" rtl="0">
              <a:spcBef>
                <a:spcPts val="0"/>
              </a:spcBef>
              <a:defRPr/>
            </a:lvl6pPr>
            <a:lvl7pPr marL="2784897" marR="0" indent="0" algn="l" rtl="0">
              <a:spcBef>
                <a:spcPts val="0"/>
              </a:spcBef>
              <a:defRPr/>
            </a:lvl7pPr>
            <a:lvl8pPr marL="3249046" marR="0" indent="0" algn="l" rtl="0">
              <a:spcBef>
                <a:spcPts val="0"/>
              </a:spcBef>
              <a:defRPr/>
            </a:lvl8pPr>
            <a:lvl9pPr marL="3713196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937" y="8772668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2815" tIns="92815" rIns="92815" bIns="92815" anchor="b" anchorCtr="0">
            <a:noAutofit/>
          </a:bodyPr>
          <a:lstStyle/>
          <a:p>
            <a:pPr indent="-90251"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64149" lvl="1" indent="-90251"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28299" lvl="2" indent="-90251"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92448" lvl="3" indent="-90251"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56598" lvl="4" indent="-90251"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320747" lvl="5" indent="-90251"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84897" lvl="6" indent="-90251"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49046" lvl="7" indent="-90251"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713196" lvl="8" indent="-90251"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056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2991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lang="en-US" dirty="0"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970937" y="8772668"/>
            <a:ext cx="3037839" cy="461804"/>
          </a:xfrm>
          <a:prstGeom prst="rect">
            <a:avLst/>
          </a:prstGeom>
        </p:spPr>
        <p:txBody>
          <a:bodyPr lIns="92815" tIns="92815" rIns="92815" bIns="92815" anchor="b" anchorCtr="0">
            <a:noAutofit/>
          </a:bodyPr>
          <a:lstStyle/>
          <a:p>
            <a:pPr>
              <a:buClr>
                <a:srgbClr val="000000"/>
              </a:buClr>
            </a:pPr>
            <a:endParaRPr/>
          </a:p>
          <a:p>
            <a:pPr lvl="1">
              <a:buClr>
                <a:srgbClr val="000000"/>
              </a:buClr>
            </a:pPr>
            <a:endParaRPr/>
          </a:p>
          <a:p>
            <a:pPr lvl="2">
              <a:buClr>
                <a:srgbClr val="000000"/>
              </a:buClr>
            </a:pPr>
            <a:endParaRPr/>
          </a:p>
          <a:p>
            <a:pPr lvl="3">
              <a:buClr>
                <a:srgbClr val="000000"/>
              </a:buClr>
            </a:pPr>
            <a:endParaRPr/>
          </a:p>
          <a:p>
            <a:pPr lvl="4">
              <a:buClr>
                <a:srgbClr val="000000"/>
              </a:buClr>
            </a:pPr>
            <a:endParaRPr/>
          </a:p>
          <a:p>
            <a:pPr lvl="5">
              <a:buClr>
                <a:srgbClr val="000000"/>
              </a:buClr>
            </a:pPr>
            <a:endParaRPr/>
          </a:p>
          <a:p>
            <a:pPr lvl="6">
              <a:buClr>
                <a:srgbClr val="000000"/>
              </a:buClr>
            </a:pPr>
            <a:endParaRPr/>
          </a:p>
          <a:p>
            <a:pPr lvl="7">
              <a:buClr>
                <a:srgbClr val="000000"/>
              </a:buClr>
            </a:pPr>
            <a:endParaRPr/>
          </a:p>
          <a:p>
            <a:pPr lvl="8">
              <a:buClr>
                <a:srgbClr val="000000"/>
              </a:buCl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003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970937" y="8772668"/>
            <a:ext cx="3037839" cy="461804"/>
          </a:xfrm>
          <a:prstGeom prst="rect">
            <a:avLst/>
          </a:prstGeom>
        </p:spPr>
        <p:txBody>
          <a:bodyPr lIns="92815" tIns="92815" rIns="92815" bIns="92815" anchor="b" anchorCtr="0">
            <a:noAutofit/>
          </a:bodyPr>
          <a:lstStyle/>
          <a:p>
            <a:pPr>
              <a:buClr>
                <a:srgbClr val="000000"/>
              </a:buClr>
            </a:pPr>
            <a:endParaRPr/>
          </a:p>
          <a:p>
            <a:pPr lvl="1">
              <a:buClr>
                <a:srgbClr val="000000"/>
              </a:buClr>
            </a:pPr>
            <a:endParaRPr/>
          </a:p>
          <a:p>
            <a:pPr lvl="2">
              <a:buClr>
                <a:srgbClr val="000000"/>
              </a:buClr>
            </a:pPr>
            <a:endParaRPr/>
          </a:p>
          <a:p>
            <a:pPr lvl="3">
              <a:buClr>
                <a:srgbClr val="000000"/>
              </a:buClr>
            </a:pPr>
            <a:endParaRPr/>
          </a:p>
          <a:p>
            <a:pPr lvl="4">
              <a:buClr>
                <a:srgbClr val="000000"/>
              </a:buClr>
            </a:pPr>
            <a:endParaRPr/>
          </a:p>
          <a:p>
            <a:pPr lvl="5">
              <a:buClr>
                <a:srgbClr val="000000"/>
              </a:buClr>
            </a:pPr>
            <a:endParaRPr/>
          </a:p>
          <a:p>
            <a:pPr lvl="6">
              <a:buClr>
                <a:srgbClr val="000000"/>
              </a:buClr>
            </a:pPr>
            <a:endParaRPr/>
          </a:p>
          <a:p>
            <a:pPr lvl="7">
              <a:buClr>
                <a:srgbClr val="000000"/>
              </a:buClr>
            </a:pPr>
            <a:endParaRPr/>
          </a:p>
          <a:p>
            <a:pPr lvl="8">
              <a:buClr>
                <a:srgbClr val="000000"/>
              </a:buCl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586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609"/>
              </a:spcBef>
              <a:buClr>
                <a:schemeClr val="dk1"/>
              </a:buClr>
            </a:pPr>
            <a:endParaRPr sz="1100" dirty="0">
              <a:solidFill>
                <a:srgbClr val="095BA8"/>
              </a:solidFill>
            </a:endParaRPr>
          </a:p>
          <a:p>
            <a:endParaRPr sz="1100" dirty="0">
              <a:solidFill>
                <a:srgbClr val="808080"/>
              </a:solidFill>
            </a:endParaRPr>
          </a:p>
          <a:p>
            <a:endParaRPr dirty="0"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970937" y="8772668"/>
            <a:ext cx="3037839" cy="461804"/>
          </a:xfrm>
          <a:prstGeom prst="rect">
            <a:avLst/>
          </a:prstGeom>
        </p:spPr>
        <p:txBody>
          <a:bodyPr lIns="92815" tIns="92815" rIns="92815" bIns="92815" anchor="b" anchorCtr="0">
            <a:noAutofit/>
          </a:bodyPr>
          <a:lstStyle/>
          <a:p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  <a:p>
            <a:pPr lvl="5"/>
            <a:endParaRPr/>
          </a:p>
          <a:p>
            <a:pPr lvl="6"/>
            <a:endParaRPr/>
          </a:p>
          <a:p>
            <a:pPr lvl="7"/>
            <a:endParaRPr/>
          </a:p>
          <a:p>
            <a:pPr lvl="8"/>
            <a:endParaRPr/>
          </a:p>
        </p:txBody>
      </p:sp>
    </p:spTree>
    <p:extLst>
      <p:ext uri="{BB962C8B-B14F-4D97-AF65-F5344CB8AC3E}">
        <p14:creationId xmlns:p14="http://schemas.microsoft.com/office/powerpoint/2010/main" val="171964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pPr>
              <a:buClr>
                <a:schemeClr val="dk1"/>
              </a:buClr>
              <a:buSzPct val="91666"/>
            </a:pPr>
            <a:r>
              <a:rPr lang="en-US" dirty="0">
                <a:solidFill>
                  <a:schemeClr val="dk1"/>
                </a:solidFill>
              </a:rPr>
              <a:t>Presenter introduces her/himself and indicates what this section will cover.</a:t>
            </a:r>
          </a:p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</a:endParaRPr>
          </a:p>
          <a:p>
            <a:r>
              <a:rPr lang="en-US" dirty="0">
                <a:solidFill>
                  <a:schemeClr val="dk1"/>
                </a:solidFill>
              </a:rPr>
              <a:t>This section will cover the following topics related to introducing the new law, WIOA:</a:t>
            </a:r>
          </a:p>
          <a:p>
            <a:endParaRPr dirty="0">
              <a:solidFill>
                <a:schemeClr val="dk1"/>
              </a:solidFill>
            </a:endParaRPr>
          </a:p>
          <a:p>
            <a:pPr marL="464149" indent="-309433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</a:rPr>
              <a:t>Vision and Message of ETA</a:t>
            </a:r>
          </a:p>
          <a:p>
            <a:pPr marL="464149" indent="-309433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</a:rPr>
              <a:t>Sox Broad Goals of WIOA</a:t>
            </a:r>
          </a:p>
          <a:p>
            <a:pPr marL="464149" indent="-309433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</a:rPr>
              <a:t>Program Alignment</a:t>
            </a:r>
          </a:p>
          <a:p>
            <a:pPr marL="464149" indent="-309433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</a:rPr>
              <a:t>WIOA Titles</a:t>
            </a:r>
          </a:p>
          <a:p>
            <a:pPr marL="464149" indent="-309433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>
                <a:solidFill>
                  <a:schemeClr val="dk1"/>
                </a:solidFill>
              </a:rPr>
              <a:t>Transitioning to WIOA</a:t>
            </a:r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6055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78595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sz="1100" dirty="0">
              <a:solidFill>
                <a:srgbClr val="2A3333"/>
              </a:solidFill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0692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lang="en-US" dirty="0"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462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lang="en-US" sz="1100" dirty="0">
              <a:solidFill>
                <a:srgbClr val="2A3333"/>
              </a:solidFill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390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lang="en-US" sz="1100" dirty="0">
              <a:solidFill>
                <a:srgbClr val="2A3333"/>
              </a:solidFill>
            </a:endParaRPr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3755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lang="en-US" dirty="0"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970937" y="8772668"/>
            <a:ext cx="3037839" cy="461804"/>
          </a:xfrm>
          <a:prstGeom prst="rect">
            <a:avLst/>
          </a:prstGeom>
        </p:spPr>
        <p:txBody>
          <a:bodyPr lIns="92815" tIns="92815" rIns="92815" bIns="92815" anchor="b" anchorCtr="0">
            <a:noAutofit/>
          </a:bodyPr>
          <a:lstStyle/>
          <a:p>
            <a:pPr>
              <a:buClr>
                <a:srgbClr val="000000"/>
              </a:buClr>
            </a:pPr>
            <a:endParaRPr/>
          </a:p>
          <a:p>
            <a:pPr lvl="1">
              <a:buClr>
                <a:srgbClr val="000000"/>
              </a:buClr>
            </a:pPr>
            <a:endParaRPr/>
          </a:p>
          <a:p>
            <a:pPr lvl="2">
              <a:buClr>
                <a:srgbClr val="000000"/>
              </a:buClr>
            </a:pPr>
            <a:endParaRPr/>
          </a:p>
          <a:p>
            <a:pPr lvl="3">
              <a:buClr>
                <a:srgbClr val="000000"/>
              </a:buClr>
            </a:pPr>
            <a:endParaRPr/>
          </a:p>
          <a:p>
            <a:pPr lvl="4">
              <a:buClr>
                <a:srgbClr val="000000"/>
              </a:buClr>
            </a:pPr>
            <a:endParaRPr/>
          </a:p>
          <a:p>
            <a:pPr lvl="5">
              <a:buClr>
                <a:srgbClr val="000000"/>
              </a:buClr>
            </a:pPr>
            <a:endParaRPr/>
          </a:p>
          <a:p>
            <a:pPr lvl="6">
              <a:buClr>
                <a:srgbClr val="000000"/>
              </a:buClr>
            </a:pPr>
            <a:endParaRPr/>
          </a:p>
          <a:p>
            <a:pPr lvl="7">
              <a:buClr>
                <a:srgbClr val="000000"/>
              </a:buClr>
            </a:pPr>
            <a:endParaRPr/>
          </a:p>
          <a:p>
            <a:pPr lvl="8">
              <a:buClr>
                <a:srgbClr val="000000"/>
              </a:buCl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837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970937" y="8772668"/>
            <a:ext cx="3037839" cy="461804"/>
          </a:xfrm>
          <a:prstGeom prst="rect">
            <a:avLst/>
          </a:prstGeom>
        </p:spPr>
        <p:txBody>
          <a:bodyPr lIns="92815" tIns="92815" rIns="92815" bIns="92815" anchor="b" anchorCtr="0">
            <a:noAutofit/>
          </a:bodyPr>
          <a:lstStyle/>
          <a:p>
            <a:pPr>
              <a:buClr>
                <a:srgbClr val="000000"/>
              </a:buClr>
            </a:pPr>
            <a:endParaRPr/>
          </a:p>
          <a:p>
            <a:pPr lvl="1">
              <a:buClr>
                <a:srgbClr val="000000"/>
              </a:buClr>
            </a:pPr>
            <a:endParaRPr/>
          </a:p>
          <a:p>
            <a:pPr lvl="2">
              <a:buClr>
                <a:srgbClr val="000000"/>
              </a:buClr>
            </a:pPr>
            <a:endParaRPr/>
          </a:p>
          <a:p>
            <a:pPr lvl="3">
              <a:buClr>
                <a:srgbClr val="000000"/>
              </a:buClr>
            </a:pPr>
            <a:endParaRPr/>
          </a:p>
          <a:p>
            <a:pPr lvl="4">
              <a:buClr>
                <a:srgbClr val="000000"/>
              </a:buClr>
            </a:pPr>
            <a:endParaRPr/>
          </a:p>
          <a:p>
            <a:pPr lvl="5">
              <a:buClr>
                <a:srgbClr val="000000"/>
              </a:buClr>
            </a:pPr>
            <a:endParaRPr/>
          </a:p>
          <a:p>
            <a:pPr lvl="6">
              <a:buClr>
                <a:srgbClr val="000000"/>
              </a:buClr>
            </a:pPr>
            <a:endParaRPr/>
          </a:p>
          <a:p>
            <a:pPr lvl="7">
              <a:buClr>
                <a:srgbClr val="000000"/>
              </a:buClr>
            </a:pPr>
            <a:endParaRPr/>
          </a:p>
          <a:p>
            <a:pPr lvl="8">
              <a:buClr>
                <a:srgbClr val="000000"/>
              </a:buCl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74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5943599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685800" y="38100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0846"/>
            <a:ext cx="9144000" cy="177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4582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Char char="▪"/>
              <a:defRPr/>
            </a:lvl1pPr>
            <a:lvl2pPr marL="742950" indent="-158750" algn="l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Char char="▪"/>
              <a:defRPr/>
            </a:lvl2pPr>
            <a:lvl3pPr marL="1143000" indent="-116839" algn="l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Char char="▪"/>
              <a:defRPr/>
            </a:lvl3pPr>
            <a:lvl4pPr marL="1600200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333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9144000" cy="5943599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1990725"/>
            <a:ext cx="7772400" cy="2047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4114800"/>
            <a:ext cx="7772400" cy="1347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0846"/>
            <a:ext cx="9144000" cy="177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5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724400" y="1600200"/>
            <a:ext cx="40385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304800" y="2373311"/>
            <a:ext cx="4040187" cy="357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721225" y="160020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721225" y="2373311"/>
            <a:ext cx="4041774" cy="357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400299" y="-495299"/>
            <a:ext cx="4267199" cy="84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Char char="▪"/>
              <a:defRPr/>
            </a:lvl1pPr>
            <a:lvl2pPr marL="742950" indent="-158750" algn="l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Char char="▪"/>
              <a:defRPr/>
            </a:lvl2pPr>
            <a:lvl3pPr marL="1143000" indent="-116839" algn="l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Char char="▪"/>
              <a:defRPr/>
            </a:lvl3pPr>
            <a:lvl4pPr marL="1600200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333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0" y="1447800"/>
            <a:ext cx="9144000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4582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Char char="▪"/>
              <a:defRPr/>
            </a:lvl1pPr>
            <a:lvl2pPr marL="742950" marR="0" indent="-158750" algn="l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Char char="▪"/>
              <a:defRPr/>
            </a:lvl2pPr>
            <a:lvl3pPr marL="1143000" marR="0" indent="-116839" algn="l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Char char="▪"/>
              <a:defRPr/>
            </a:lvl3pPr>
            <a:lvl4pPr marL="1600200" marR="0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333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00400" y="6093160"/>
            <a:ext cx="5714999" cy="4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4441" y="6096000"/>
            <a:ext cx="2853559" cy="4556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hape 18"/>
          <p:cNvCxnSpPr/>
          <p:nvPr/>
        </p:nvCxnSpPr>
        <p:spPr>
          <a:xfrm>
            <a:off x="0" y="5943600"/>
            <a:ext cx="9144000" cy="0"/>
          </a:xfrm>
          <a:prstGeom prst="straightConnector1">
            <a:avLst/>
          </a:prstGeom>
          <a:noFill/>
          <a:ln w="9525" cap="flat">
            <a:solidFill>
              <a:srgbClr val="C5D8F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637622"/>
            <a:ext cx="9144000" cy="8101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523926" y="671075"/>
            <a:ext cx="8315274" cy="207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400" b="1" dirty="0">
                <a:solidFill>
                  <a:schemeClr val="accent1"/>
                </a:solidFill>
              </a:rPr>
              <a:t>WIOA </a:t>
            </a:r>
            <a:r>
              <a:rPr lang="en-US" sz="3400" b="1" dirty="0" smtClean="0">
                <a:solidFill>
                  <a:schemeClr val="accent1"/>
                </a:solidFill>
              </a:rPr>
              <a:t>101: Introduction </a:t>
            </a:r>
            <a:r>
              <a:rPr lang="en-US" sz="3400" b="1" dirty="0">
                <a:solidFill>
                  <a:schemeClr val="accent1"/>
                </a:solidFill>
              </a:rPr>
              <a:t>to the New </a:t>
            </a:r>
            <a:r>
              <a:rPr lang="en-US" sz="3400" b="1" dirty="0" smtClean="0">
                <a:solidFill>
                  <a:schemeClr val="accent1"/>
                </a:solidFill>
              </a:rPr>
              <a:t>Law</a:t>
            </a:r>
            <a:endParaRPr lang="en-US" sz="3400" b="1" dirty="0">
              <a:solidFill>
                <a:schemeClr val="accent1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675" y="2448525"/>
            <a:ext cx="3918699" cy="2209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943899" cy="134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b="1">
                <a:solidFill>
                  <a:srgbClr val="095BA8"/>
                </a:solidFill>
              </a:rPr>
              <a:t>WIOA Titles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5205000" cy="426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434343"/>
                </a:solidFill>
              </a:rPr>
              <a:t>Title II &amp; Title III Programs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  <a:p>
            <a:pPr marL="457200" lvl="0" indent="-36195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100" b="1">
                <a:solidFill>
                  <a:schemeClr val="dk1"/>
                </a:solidFill>
              </a:rPr>
              <a:t>Title II</a:t>
            </a:r>
            <a:r>
              <a:rPr lang="en-US" sz="2100">
                <a:solidFill>
                  <a:schemeClr val="dk1"/>
                </a:solidFill>
              </a:rPr>
              <a:t> is the main source of federal </a:t>
            </a:r>
            <a:r>
              <a:rPr lang="en-US" sz="2100" b="1">
                <a:solidFill>
                  <a:schemeClr val="dk1"/>
                </a:solidFill>
              </a:rPr>
              <a:t>adult education</a:t>
            </a:r>
            <a:r>
              <a:rPr lang="en-US" sz="2100">
                <a:solidFill>
                  <a:schemeClr val="dk1"/>
                </a:solidFill>
              </a:rPr>
              <a:t> and </a:t>
            </a:r>
            <a:r>
              <a:rPr lang="en-US" sz="2100" b="1">
                <a:solidFill>
                  <a:schemeClr val="dk1"/>
                </a:solidFill>
              </a:rPr>
              <a:t>literacy</a:t>
            </a:r>
            <a:r>
              <a:rPr lang="en-US" sz="2100">
                <a:solidFill>
                  <a:schemeClr val="dk1"/>
                </a:solidFill>
              </a:rPr>
              <a:t> funding, including English language services.</a:t>
            </a:r>
            <a:br>
              <a:rPr lang="en-US" sz="2100">
                <a:solidFill>
                  <a:schemeClr val="dk1"/>
                </a:solidFill>
              </a:rPr>
            </a:br>
            <a:endParaRPr lang="en-US" sz="2100">
              <a:solidFill>
                <a:schemeClr val="dk1"/>
              </a:solidFill>
            </a:endParaRPr>
          </a:p>
          <a:p>
            <a:pPr marL="457200" lvl="0" indent="-36195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100" b="1">
                <a:solidFill>
                  <a:schemeClr val="dk1"/>
                </a:solidFill>
              </a:rPr>
              <a:t>Title III</a:t>
            </a:r>
            <a:r>
              <a:rPr lang="en-US" sz="2100">
                <a:solidFill>
                  <a:schemeClr val="dk1"/>
                </a:solidFill>
              </a:rPr>
              <a:t> funds the </a:t>
            </a:r>
            <a:r>
              <a:rPr lang="en-US" sz="2100" b="1">
                <a:solidFill>
                  <a:schemeClr val="dk1"/>
                </a:solidFill>
              </a:rPr>
              <a:t>Wagner-Peyser Employment Services program</a:t>
            </a:r>
            <a:r>
              <a:rPr lang="en-US" sz="2100">
                <a:solidFill>
                  <a:schemeClr val="dk1"/>
                </a:solidFill>
              </a:rPr>
              <a:t>, which provides labor exchange services that match employers with qualified job seekers.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9925" y="2377700"/>
            <a:ext cx="2211850" cy="30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926800" cy="134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US" sz="3200" b="1">
                <a:solidFill>
                  <a:srgbClr val="095BA8"/>
                </a:solidFill>
              </a:rPr>
              <a:t>WIOA Titles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06650" y="152080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>
                <a:solidFill>
                  <a:srgbClr val="434343"/>
                </a:solidFill>
              </a:rPr>
              <a:t>Title IV Programs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362521" y="2213500"/>
            <a:ext cx="4006199" cy="33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100" b="1" dirty="0">
                <a:solidFill>
                  <a:schemeClr val="dk1"/>
                </a:solidFill>
              </a:rPr>
              <a:t>Title IV</a:t>
            </a:r>
            <a:r>
              <a:rPr lang="en-US" sz="2100" dirty="0">
                <a:solidFill>
                  <a:schemeClr val="dk1"/>
                </a:solidFill>
              </a:rPr>
              <a:t> funds </a:t>
            </a:r>
            <a:r>
              <a:rPr lang="en-US" sz="2100" b="1" dirty="0">
                <a:solidFill>
                  <a:schemeClr val="dk1"/>
                </a:solidFill>
              </a:rPr>
              <a:t>Vocational Rehabilitation</a:t>
            </a:r>
            <a:r>
              <a:rPr lang="en-US" sz="2100" dirty="0">
                <a:solidFill>
                  <a:schemeClr val="dk1"/>
                </a:solidFill>
              </a:rPr>
              <a:t> which supports a wide range of services designed to help individuals with disabilities prepare for and engage in gainful employment, and secure financial and personal independence through rehabilitative services.</a:t>
            </a:r>
          </a:p>
          <a:p>
            <a:pPr lvl="0" rtl="0">
              <a:spcBef>
                <a:spcPts val="0"/>
              </a:spcBef>
              <a:buNone/>
            </a:pPr>
            <a:endParaRPr sz="2100" dirty="0">
              <a:solidFill>
                <a:schemeClr val="dk1"/>
              </a:solidFill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871" y="2538595"/>
            <a:ext cx="3679650" cy="2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960699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rgbClr val="095BA8"/>
                </a:solidFill>
              </a:rPr>
              <a:t>Transitioning to WIOA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38" y="1608393"/>
            <a:ext cx="5546086" cy="431259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926800" cy="115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chemeClr val="accent1"/>
                </a:solidFill>
              </a:rPr>
              <a:t>Presented by Gerri Fiala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chemeClr val="accent1"/>
                </a:solidFill>
              </a:rPr>
              <a:t>Deputy Assistant Secretary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325" y="1952450"/>
            <a:ext cx="2619025" cy="33361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074075" y="2438675"/>
            <a:ext cx="4389299" cy="236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 dirty="0"/>
              <a:t>Gerri </a:t>
            </a:r>
            <a:r>
              <a:rPr lang="en-US" sz="3000" b="1" dirty="0" err="1"/>
              <a:t>Fiala</a:t>
            </a:r>
            <a:endParaRPr lang="en-US" sz="3000" b="1" dirty="0"/>
          </a:p>
          <a:p>
            <a:pPr lvl="0" rtl="0">
              <a:spcBef>
                <a:spcPts val="0"/>
              </a:spcBef>
              <a:buNone/>
            </a:pPr>
            <a:r>
              <a:rPr lang="en-US" sz="2400" b="1" dirty="0"/>
              <a:t>Deputy Assistant Secretary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-US" sz="2200" dirty="0">
                <a:solidFill>
                  <a:srgbClr val="000000"/>
                </a:solidFill>
              </a:rPr>
              <a:t>Employment and Training Administration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/>
              <a:t>U.S. Department of Labor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</p:txBody>
      </p:sp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78900" y="5531575"/>
            <a:ext cx="8986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Have a question or comment about WIOA?  E-mail </a:t>
            </a:r>
            <a:r>
              <a:rPr lang="en-US" b="1">
                <a:solidFill>
                  <a:schemeClr val="dk1"/>
                </a:solidFill>
              </a:rPr>
              <a:t>DOL.WIOA@dol.gov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42900" y="100125"/>
            <a:ext cx="5990399" cy="119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chemeClr val="accent1"/>
                </a:solidFill>
              </a:rPr>
              <a:t>Vision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04800" y="1600188"/>
            <a:ext cx="8534399" cy="110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>
                <a:solidFill>
                  <a:srgbClr val="434343"/>
                </a:solidFill>
              </a:rPr>
              <a:t>To achieve and maintain an integrated, job-driven workforce system that links our diverse, talented workforce to our </a:t>
            </a:r>
            <a:r>
              <a:rPr lang="en-US" sz="2000" b="1" dirty="0" smtClean="0">
                <a:solidFill>
                  <a:srgbClr val="434343"/>
                </a:solidFill>
              </a:rPr>
              <a:t>nation’s </a:t>
            </a:r>
            <a:r>
              <a:rPr lang="en-US" sz="2000" b="1" dirty="0">
                <a:solidFill>
                  <a:srgbClr val="434343"/>
                </a:solidFill>
              </a:rPr>
              <a:t>businesses and improves the quality of life for our citizens.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51876" y="2706287"/>
            <a:ext cx="4533000" cy="320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</a:rPr>
              <a:t>Based on three key pillars of our system:</a:t>
            </a:r>
            <a:br>
              <a:rPr lang="en-US" sz="1800" dirty="0">
                <a:solidFill>
                  <a:schemeClr val="dk1"/>
                </a:solidFill>
              </a:rPr>
            </a:br>
            <a:endParaRPr lang="en-US" sz="1000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One-Stop career centers provide </a:t>
            </a:r>
            <a:r>
              <a:rPr lang="en-US" sz="1800" dirty="0" smtClean="0">
                <a:solidFill>
                  <a:schemeClr val="dk1"/>
                </a:solidFill>
              </a:rPr>
              <a:t/>
            </a:r>
            <a:br>
              <a:rPr lang="en-US" sz="1800" dirty="0" smtClean="0">
                <a:solidFill>
                  <a:schemeClr val="dk1"/>
                </a:solidFill>
              </a:rPr>
            </a:br>
            <a:r>
              <a:rPr lang="en-US" sz="1800" dirty="0" smtClean="0">
                <a:solidFill>
                  <a:schemeClr val="dk1"/>
                </a:solidFill>
              </a:rPr>
              <a:t>first-rate </a:t>
            </a:r>
            <a:r>
              <a:rPr lang="en-US" sz="1800" dirty="0">
                <a:solidFill>
                  <a:schemeClr val="dk1"/>
                </a:solidFill>
              </a:rPr>
              <a:t>customer service to jobseekers, workers, and businesses.</a:t>
            </a:r>
            <a:br>
              <a:rPr lang="en-US" sz="1800" dirty="0">
                <a:solidFill>
                  <a:schemeClr val="dk1"/>
                </a:solidFill>
              </a:rPr>
            </a:br>
            <a:endParaRPr lang="en-US" sz="1000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The demands of businesses and workers drive workforce solutions.</a:t>
            </a:r>
            <a:br>
              <a:rPr lang="en-US" sz="1800" dirty="0">
                <a:solidFill>
                  <a:schemeClr val="dk1"/>
                </a:solidFill>
              </a:rPr>
            </a:br>
            <a:endParaRPr lang="en-US" sz="1000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The workforce system supports strong regional economies.</a:t>
            </a:r>
          </a:p>
          <a:p>
            <a:pPr>
              <a:spcBef>
                <a:spcPts val="0"/>
              </a:spcBef>
              <a:buNone/>
            </a:pPr>
            <a:endParaRPr sz="1800" dirty="0"/>
          </a:p>
        </p:txBody>
      </p:sp>
      <p:grpSp>
        <p:nvGrpSpPr>
          <p:cNvPr id="97" name="Shape 97"/>
          <p:cNvGrpSpPr/>
          <p:nvPr/>
        </p:nvGrpSpPr>
        <p:grpSpPr>
          <a:xfrm>
            <a:off x="5093837" y="2706287"/>
            <a:ext cx="3451920" cy="2907823"/>
            <a:chOff x="5125887" y="2856487"/>
            <a:chExt cx="3451920" cy="2907823"/>
          </a:xfrm>
        </p:grpSpPr>
        <p:pic>
          <p:nvPicPr>
            <p:cNvPr id="98" name="Shape 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25887" y="2856487"/>
              <a:ext cx="3451920" cy="29078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Shape 99"/>
            <p:cNvSpPr txBox="1"/>
            <p:nvPr/>
          </p:nvSpPr>
          <p:spPr>
            <a:xfrm>
              <a:off x="5674037" y="4018525"/>
              <a:ext cx="2355599" cy="824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5000" b="1"/>
                <a:t>WIOA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876099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chemeClr val="accent1"/>
                </a:solidFill>
              </a:rPr>
              <a:t>Six Broad Goals of WIOA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87725" y="1771991"/>
            <a:ext cx="3891599" cy="288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600"/>
              </a:spcBef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Increase access to education, training, and employment--particularly for people with barriers to employment.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l="10442"/>
          <a:stretch/>
        </p:blipFill>
        <p:spPr>
          <a:xfrm>
            <a:off x="4515024" y="2178017"/>
            <a:ext cx="3331749" cy="247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977799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rgbClr val="095BA8"/>
                </a:solidFill>
              </a:rPr>
              <a:t>Six Broad Goals of WIOA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597300" y="2192962"/>
            <a:ext cx="4035899" cy="266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ymbol"/>
              <a:buAutoNum type="arabicPeriod" startAt="2"/>
            </a:pPr>
            <a:r>
              <a:rPr lang="en-US" sz="2200">
                <a:solidFill>
                  <a:schemeClr val="dk1"/>
                </a:solidFill>
              </a:rPr>
              <a:t>Create a comprehensive, high-quality workforce development system by aligning workforce investment, education, and economic development.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199" y="1889187"/>
            <a:ext cx="3881474" cy="327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9100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rgbClr val="095BA8"/>
                </a:solidFill>
              </a:rPr>
              <a:t>Six Broad Goals of WIOA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20925" y="1930750"/>
            <a:ext cx="3951899" cy="340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ymbol"/>
              <a:buAutoNum type="arabicPeriod" startAt="3"/>
            </a:pPr>
            <a:r>
              <a:rPr lang="en-US" sz="2200" dirty="0">
                <a:solidFill>
                  <a:schemeClr val="dk1"/>
                </a:solidFill>
              </a:rPr>
              <a:t>Improve the quality and labor market relevance of workforce investment, education, and economic development efforts.</a:t>
            </a:r>
            <a:br>
              <a:rPr lang="en-US" sz="2200" dirty="0">
                <a:solidFill>
                  <a:schemeClr val="dk1"/>
                </a:solidFill>
              </a:rPr>
            </a:br>
            <a:endParaRPr lang="en-US" sz="300" dirty="0">
              <a:solidFill>
                <a:schemeClr val="dk1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AutoNum type="arabicPeriod" startAt="3"/>
            </a:pPr>
            <a:r>
              <a:rPr lang="en-US" sz="2200" dirty="0">
                <a:solidFill>
                  <a:schemeClr val="dk1"/>
                </a:solidFill>
              </a:rPr>
              <a:t>Promote improvement in the structure and delivery </a:t>
            </a:r>
            <a:br>
              <a:rPr lang="en-US" sz="2200" dirty="0">
                <a:solidFill>
                  <a:schemeClr val="dk1"/>
                </a:solidFill>
              </a:rPr>
            </a:br>
            <a:r>
              <a:rPr lang="en-US" sz="2200" dirty="0">
                <a:solidFill>
                  <a:schemeClr val="dk1"/>
                </a:solidFill>
              </a:rPr>
              <a:t>of services.</a:t>
            </a:r>
          </a:p>
          <a:p>
            <a:pPr marL="342900" marR="0" lvl="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13618" r="9700"/>
          <a:stretch/>
        </p:blipFill>
        <p:spPr>
          <a:xfrm>
            <a:off x="4532975" y="2026700"/>
            <a:ext cx="3005472" cy="320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876099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rgbClr val="095BA8"/>
                </a:solidFill>
              </a:rPr>
              <a:t>Six Broad Goals of WIOA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567325" y="2145598"/>
            <a:ext cx="5031599" cy="31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Noto Symbol"/>
              <a:buAutoNum type="arabicPeriod" startAt="5"/>
            </a:pPr>
            <a:r>
              <a:rPr lang="en-US" sz="2200" dirty="0"/>
              <a:t>Increase the prosperity of workers and employers.</a:t>
            </a:r>
            <a:br>
              <a:rPr lang="en-US" sz="2200" dirty="0"/>
            </a:br>
            <a:endParaRPr lang="en-US" sz="800" dirty="0"/>
          </a:p>
          <a:p>
            <a:pPr marL="457200" lvl="0" indent="-368300" rtl="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Noto Symbol"/>
              <a:buAutoNum type="arabicPeriod" startAt="5"/>
            </a:pPr>
            <a:r>
              <a:rPr lang="en-US" sz="2200" dirty="0"/>
              <a:t>Reduce welfare dependency, increase economic self-sufficiency, meet employer needs, and enhance the productivity and competitiveness of the nation.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None/>
            </a:pPr>
            <a:endParaRPr sz="2200" dirty="0"/>
          </a:p>
          <a:p>
            <a:pPr marL="342900" marR="0" lvl="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None/>
            </a:pPr>
            <a:endParaRPr sz="2200" dirty="0"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t="10698"/>
          <a:stretch/>
        </p:blipFill>
        <p:spPr>
          <a:xfrm>
            <a:off x="846550" y="2035463"/>
            <a:ext cx="2483190" cy="33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362" y="76200"/>
            <a:ext cx="2600073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5374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>
                <a:solidFill>
                  <a:srgbClr val="095BA8"/>
                </a:solidFill>
              </a:rPr>
              <a:t>Program Alignment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l="6650" r="22144"/>
          <a:stretch/>
        </p:blipFill>
        <p:spPr>
          <a:xfrm>
            <a:off x="2039750" y="1523400"/>
            <a:ext cx="5064476" cy="42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08475" y="107200"/>
            <a:ext cx="6089399" cy="134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b="1">
                <a:solidFill>
                  <a:srgbClr val="095BA8"/>
                </a:solidFill>
              </a:rPr>
              <a:t>WIOA Titles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04825" y="1654050"/>
            <a:ext cx="4867799" cy="70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434343"/>
                </a:solidFill>
              </a:rPr>
              <a:t>Title I Programs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>
              <a:solidFill>
                <a:srgbClr val="4343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" b="1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3246900" y="560525"/>
            <a:ext cx="3636899" cy="5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121950" y="4003480"/>
            <a:ext cx="2400599" cy="2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t="10144"/>
          <a:stretch/>
        </p:blipFill>
        <p:spPr>
          <a:xfrm>
            <a:off x="5172625" y="2305748"/>
            <a:ext cx="2201918" cy="296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866274" y="2466050"/>
            <a:ext cx="4083501" cy="255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2200" dirty="0">
                <a:solidFill>
                  <a:schemeClr val="dk1"/>
                </a:solidFill>
              </a:rPr>
              <a:t>Title I is the primary source of federal workforce development funding </a:t>
            </a:r>
            <a:r>
              <a:rPr lang="en-US" sz="2200" dirty="0" smtClean="0">
                <a:solidFill>
                  <a:schemeClr val="dk1"/>
                </a:solidFill>
              </a:rPr>
              <a:t>to prepare </a:t>
            </a:r>
            <a:r>
              <a:rPr lang="en-US" sz="2200" b="1" dirty="0" smtClean="0">
                <a:solidFill>
                  <a:schemeClr val="dk1"/>
                </a:solidFill>
              </a:rPr>
              <a:t>low-income </a:t>
            </a:r>
            <a:r>
              <a:rPr lang="en-US" sz="2200" b="1" dirty="0">
                <a:solidFill>
                  <a:schemeClr val="dk1"/>
                </a:solidFill>
              </a:rPr>
              <a:t>adults</a:t>
            </a:r>
            <a:r>
              <a:rPr lang="en-US" sz="2200" dirty="0">
                <a:solidFill>
                  <a:schemeClr val="dk1"/>
                </a:solidFill>
              </a:rPr>
              <a:t>, </a:t>
            </a:r>
            <a:r>
              <a:rPr lang="en-US" sz="2200" b="1" dirty="0">
                <a:solidFill>
                  <a:schemeClr val="dk1"/>
                </a:solidFill>
              </a:rPr>
              <a:t>youth</a:t>
            </a:r>
            <a:r>
              <a:rPr lang="en-US" sz="2200" dirty="0">
                <a:solidFill>
                  <a:schemeClr val="dk1"/>
                </a:solidFill>
              </a:rPr>
              <a:t>, and </a:t>
            </a:r>
            <a:r>
              <a:rPr lang="en-US" sz="2200" b="1" dirty="0">
                <a:solidFill>
                  <a:schemeClr val="dk1"/>
                </a:solidFill>
              </a:rPr>
              <a:t>dislocated workers</a:t>
            </a:r>
            <a:r>
              <a:rPr lang="en-US" sz="2200" dirty="0">
                <a:solidFill>
                  <a:schemeClr val="dk1"/>
                </a:solidFill>
              </a:rPr>
              <a:t> for employment, and to help them continue to build skills once they are employed.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96EF04175EE4FA62197F2113EE347" ma:contentTypeVersion="11" ma:contentTypeDescription="Create a new document." ma:contentTypeScope="" ma:versionID="54129c8016e3d6ca5a1d681c22803398">
  <xsd:schema xmlns:xsd="http://www.w3.org/2001/XMLSchema" xmlns:xs="http://www.w3.org/2001/XMLSchema" xmlns:p="http://schemas.microsoft.com/office/2006/metadata/properties" xmlns:ns2="be0221d5-47f6-480c-a022-5cf56ad906dc" targetNamespace="http://schemas.microsoft.com/office/2006/metadata/properties" ma:root="true" ma:fieldsID="fe3d0a30820efb893a253d51af25b750" ns2:_="">
    <xsd:import namespace="be0221d5-47f6-480c-a022-5cf56ad906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x0031_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0221d5-47f6-480c-a022-5cf56ad90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x0031_" ma:index="16" nillable="true" ma:displayName="1" ma:decimals="0" ma:format="Dropdown" ma:internalName="_x0031_" ma:percentage="FALSE">
      <xsd:simpleType>
        <xsd:restriction base="dms:Number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be0221d5-47f6-480c-a022-5cf56ad906dc" xsi:nil="true"/>
  </documentManagement>
</p:properties>
</file>

<file path=customXml/itemProps1.xml><?xml version="1.0" encoding="utf-8"?>
<ds:datastoreItem xmlns:ds="http://schemas.openxmlformats.org/officeDocument/2006/customXml" ds:itemID="{9352EB4C-D426-4C3B-A62F-09218A81DE57}"/>
</file>

<file path=customXml/itemProps2.xml><?xml version="1.0" encoding="utf-8"?>
<ds:datastoreItem xmlns:ds="http://schemas.openxmlformats.org/officeDocument/2006/customXml" ds:itemID="{70E3D489-7E55-48D8-8A49-2C49B35EAF39}"/>
</file>

<file path=customXml/itemProps3.xml><?xml version="1.0" encoding="utf-8"?>
<ds:datastoreItem xmlns:ds="http://schemas.openxmlformats.org/officeDocument/2006/customXml" ds:itemID="{6E014383-02DC-4F83-883C-F1B613C4C611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331</Words>
  <Application>Microsoft Office PowerPoint</Application>
  <PresentationFormat>On-screen Show (4:3)</PresentationFormat>
  <Paragraphs>99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Noto Symbol</vt:lpstr>
      <vt:lpstr>Wingdings</vt:lpstr>
      <vt:lpstr>Office Theme</vt:lpstr>
      <vt:lpstr>WIOA 101: Introduction to the New Law</vt:lpstr>
      <vt:lpstr>Presented by Gerri Fiala Deputy Assistant Secretary </vt:lpstr>
      <vt:lpstr>Vision </vt:lpstr>
      <vt:lpstr>Six Broad Goals of WIOA</vt:lpstr>
      <vt:lpstr>Six Broad Goals of WIOA</vt:lpstr>
      <vt:lpstr>Six Broad Goals of WIOA</vt:lpstr>
      <vt:lpstr>Six Broad Goals of WIOA</vt:lpstr>
      <vt:lpstr>Program Alignment</vt:lpstr>
      <vt:lpstr>WIOA Titles</vt:lpstr>
      <vt:lpstr>WIOA Titles</vt:lpstr>
      <vt:lpstr>WIOA Titles</vt:lpstr>
      <vt:lpstr>Transitioning to WIOA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WIOA 101: Introduction to the New Law</dc:title>
  <cp:lastModifiedBy>Jen Chingwe</cp:lastModifiedBy>
  <cp:revision>4</cp:revision>
  <cp:lastPrinted>2014-11-17T17:57:25Z</cp:lastPrinted>
  <dcterms:modified xsi:type="dcterms:W3CDTF">2014-12-08T13:44:26Z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0x01010087596EF04175EE4FA62197F2113EE347</vt:lpwstr>
  </property>
</Properties>
</file>