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onymous" initials="" lastIdx="3" clrIdx="0"/>
  <p:cmAuthor id="1" name="jenchingwemahernet"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531" autoAdjust="0"/>
  </p:normalViewPr>
  <p:slideViewPr>
    <p:cSldViewPr>
      <p:cViewPr varScale="1">
        <p:scale>
          <a:sx n="51" d="100"/>
          <a:sy n="51" d="100"/>
        </p:scale>
        <p:origin x="95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extLst>
      <p:ext uri="{BB962C8B-B14F-4D97-AF65-F5344CB8AC3E}">
        <p14:creationId xmlns:p14="http://schemas.microsoft.com/office/powerpoint/2010/main" val="47060338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52534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sz="1200"/>
              <a:t>Presenter introduces her/himself and indicates what this section will cover.</a:t>
            </a:r>
          </a:p>
          <a:p>
            <a:pPr lvl="0" rtl="0">
              <a:spcBef>
                <a:spcPts val="0"/>
              </a:spcBef>
              <a:buNone/>
            </a:pPr>
            <a:endParaRPr sz="1200"/>
          </a:p>
          <a:p>
            <a:pPr lvl="0" rtl="0">
              <a:spcBef>
                <a:spcPts val="0"/>
              </a:spcBef>
              <a:buNone/>
            </a:pPr>
            <a:r>
              <a:rPr lang="en-US" sz="1200"/>
              <a:t>This section will cover the following topics related to the Job Corps program:</a:t>
            </a:r>
          </a:p>
          <a:p>
            <a:pPr marL="457200" lvl="0" indent="-304800" rtl="0">
              <a:spcBef>
                <a:spcPts val="0"/>
              </a:spcBef>
              <a:buClr>
                <a:srgbClr val="000000"/>
              </a:buClr>
              <a:buSzPct val="100000"/>
              <a:buFont typeface="Arial"/>
              <a:buChar char="●"/>
            </a:pPr>
            <a:r>
              <a:rPr lang="en-US" sz="1200"/>
              <a:t>Program Enhancements</a:t>
            </a:r>
          </a:p>
          <a:p>
            <a:pPr marL="457200" lvl="0" indent="-304800" rtl="0">
              <a:spcBef>
                <a:spcPts val="0"/>
              </a:spcBef>
              <a:buClr>
                <a:srgbClr val="000000"/>
              </a:buClr>
              <a:buSzPct val="100000"/>
              <a:buFont typeface="Arial"/>
              <a:buChar char="●"/>
            </a:pPr>
            <a:r>
              <a:rPr lang="en-US" sz="1200"/>
              <a:t>Center Operator Selection</a:t>
            </a:r>
          </a:p>
          <a:p>
            <a:pPr marL="457200" lvl="0" indent="-304800" rtl="0">
              <a:spcBef>
                <a:spcPts val="0"/>
              </a:spcBef>
              <a:buClr>
                <a:srgbClr val="000000"/>
              </a:buClr>
              <a:buSzPct val="100000"/>
              <a:buFont typeface="Arial"/>
              <a:buChar char="●"/>
            </a:pPr>
            <a:r>
              <a:rPr lang="en-US" sz="1200"/>
              <a:t>Performance Reporting</a:t>
            </a:r>
          </a:p>
          <a:p>
            <a:pPr marL="457200" lvl="0" indent="-304800" rtl="0">
              <a:spcBef>
                <a:spcPts val="0"/>
              </a:spcBef>
              <a:buClr>
                <a:srgbClr val="000000"/>
              </a:buClr>
              <a:buSzPct val="100000"/>
              <a:buFont typeface="Arial"/>
              <a:buChar char="●"/>
            </a:pPr>
            <a:r>
              <a:rPr lang="en-US" sz="1200"/>
              <a:t>Oversight</a:t>
            </a: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4108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50182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07778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98850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16330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85144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803650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49443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0"/>
        <p:cNvGrpSpPr/>
        <p:nvPr/>
      </p:nvGrpSpPr>
      <p:grpSpPr>
        <a:xfrm>
          <a:off x="0" y="0"/>
          <a:ext cx="0" cy="0"/>
          <a:chOff x="0" y="0"/>
          <a:chExt cx="0" cy="0"/>
        </a:xfrm>
      </p:grpSpPr>
      <p:sp>
        <p:nvSpPr>
          <p:cNvPr id="21" name="Shape 21"/>
          <p:cNvSpPr/>
          <p:nvPr/>
        </p:nvSpPr>
        <p:spPr>
          <a:xfrm>
            <a:off x="0" y="0"/>
            <a:ext cx="9144000" cy="5943599"/>
          </a:xfrm>
          <a:prstGeom prst="rect">
            <a:avLst/>
          </a:prstGeom>
          <a:gradFill>
            <a:gsLst>
              <a:gs pos="0">
                <a:srgbClr val="AECCF1"/>
              </a:gs>
              <a:gs pos="50000">
                <a:srgbClr val="CEE0F6"/>
              </a:gs>
              <a:gs pos="100000">
                <a:srgbClr val="E7F1FA"/>
              </a:gs>
            </a:gsLst>
            <a:lin ang="5400000"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22" name="Shape 22"/>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l" rtl="0">
              <a:spcBef>
                <a:spcPts val="0"/>
              </a:spcBef>
              <a:buClr>
                <a:schemeClr val="accent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3" name="Shape 23"/>
          <p:cNvSpPr txBox="1">
            <a:spLocks noGrp="1"/>
          </p:cNvSpPr>
          <p:nvPr>
            <p:ph type="subTitle" idx="1"/>
          </p:nvPr>
        </p:nvSpPr>
        <p:spPr>
          <a:xfrm>
            <a:off x="685800" y="3810000"/>
            <a:ext cx="7086600" cy="1828800"/>
          </a:xfrm>
          <a:prstGeom prst="rect">
            <a:avLst/>
          </a:prstGeom>
          <a:noFill/>
          <a:ln>
            <a:noFill/>
          </a:ln>
        </p:spPr>
        <p:txBody>
          <a:bodyPr lIns="91425" tIns="91425" rIns="91425" bIns="91425" anchor="t" anchorCtr="0"/>
          <a:lstStyle>
            <a:lvl1pPr marL="0" marR="0" indent="0" algn="l" rtl="0">
              <a:spcBef>
                <a:spcPts val="0"/>
              </a:spcBef>
              <a:spcAft>
                <a:spcPts val="600"/>
              </a:spcAft>
              <a:buClr>
                <a:srgbClr val="A5A5A5"/>
              </a:buClr>
              <a:buFont typeface="Noto Symbol"/>
              <a:buNone/>
              <a:defRPr/>
            </a:lvl1pPr>
            <a:lvl2pPr marL="457200" marR="0" indent="0" algn="ctr" rtl="0">
              <a:spcBef>
                <a:spcPts val="0"/>
              </a:spcBef>
              <a:spcAft>
                <a:spcPts val="600"/>
              </a:spcAft>
              <a:buClr>
                <a:srgbClr val="FF0000"/>
              </a:buClr>
              <a:buFont typeface="Noto Symbol"/>
              <a:buNone/>
              <a:defRPr/>
            </a:lvl2pPr>
            <a:lvl3pPr marL="914400" marR="0" indent="0" algn="ctr" rtl="0">
              <a:spcBef>
                <a:spcPts val="0"/>
              </a:spcBef>
              <a:spcAft>
                <a:spcPts val="600"/>
              </a:spcAft>
              <a:buClr>
                <a:srgbClr val="538CD5"/>
              </a:buClr>
              <a:buFont typeface="Noto Symbol"/>
              <a:buNone/>
              <a:defRPr/>
            </a:lvl3pPr>
            <a:lvl4pPr marL="1371600" marR="0" indent="0" algn="ctr" rtl="0">
              <a:spcBef>
                <a:spcPts val="0"/>
              </a:spcBef>
              <a:spcAft>
                <a:spcPts val="600"/>
              </a:spcAft>
              <a:buClr>
                <a:srgbClr val="888888"/>
              </a:buClr>
              <a:buFont typeface="Arial"/>
              <a:buNone/>
              <a:defRPr/>
            </a:lvl4pPr>
            <a:lvl5pPr marL="1828800" marR="0" indent="0" algn="ctr" rtl="0">
              <a:spcBef>
                <a:spcPts val="0"/>
              </a:spcBef>
              <a:spcAft>
                <a:spcPts val="600"/>
              </a:spcAft>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24" name="Shape 24"/>
          <p:cNvSpPr txBox="1">
            <a:spLocks noGrp="1"/>
          </p:cNvSpPr>
          <p:nvPr>
            <p:ph type="dt" idx="10"/>
          </p:nvPr>
        </p:nvSpPr>
        <p:spPr>
          <a:xfrm>
            <a:off x="304800" y="6492875"/>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ftr" idx="11"/>
          </p:nvPr>
        </p:nvSpPr>
        <p:spPr>
          <a:xfrm>
            <a:off x="3124200" y="6492875"/>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sldNum" idx="12"/>
          </p:nvPr>
        </p:nvSpPr>
        <p:spPr>
          <a:xfrm>
            <a:off x="6705600" y="6492875"/>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pic>
        <p:nvPicPr>
          <p:cNvPr id="27" name="Shape 27"/>
          <p:cNvPicPr preferRelativeResize="0"/>
          <p:nvPr/>
        </p:nvPicPr>
        <p:blipFill rotWithShape="1">
          <a:blip r:embed="rId2">
            <a:alphaModFix/>
          </a:blip>
          <a:srcRect/>
          <a:stretch/>
        </p:blipFill>
        <p:spPr>
          <a:xfrm>
            <a:off x="0" y="4170846"/>
            <a:ext cx="9144000" cy="177275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04800" y="76200"/>
            <a:ext cx="8458200" cy="1341437"/>
          </a:xfrm>
          <a:prstGeom prst="rect">
            <a:avLst/>
          </a:prstGeom>
          <a:noFill/>
          <a:ln>
            <a:noFill/>
          </a:ln>
        </p:spPr>
        <p:txBody>
          <a:bodyPr lIns="91425" tIns="91425" rIns="91425" bIns="91425" anchor="ctr" anchorCtr="0"/>
          <a:lstStyle>
            <a:lvl1pPr algn="l" rtl="0">
              <a:spcBef>
                <a:spcPts val="0"/>
              </a:spcBef>
              <a:buClr>
                <a:schemeClr val="accen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304800" y="1600200"/>
            <a:ext cx="8458200" cy="4267199"/>
          </a:xfrm>
          <a:prstGeom prst="rect">
            <a:avLst/>
          </a:prstGeom>
          <a:noFill/>
          <a:ln>
            <a:noFill/>
          </a:ln>
        </p:spPr>
        <p:txBody>
          <a:bodyPr lIns="91425" tIns="91425" rIns="91425" bIns="91425" anchor="t" anchorCtr="0"/>
          <a:lstStyle>
            <a:lvl1pPr marL="342900" indent="-200660" algn="l" rtl="0">
              <a:spcBef>
                <a:spcPts val="0"/>
              </a:spcBef>
              <a:spcAft>
                <a:spcPts val="600"/>
              </a:spcAft>
              <a:buClr>
                <a:srgbClr val="A5A5A5"/>
              </a:buClr>
              <a:buFont typeface="Noto Symbol"/>
              <a:buChar char="▪"/>
              <a:defRPr/>
            </a:lvl1pPr>
            <a:lvl2pPr marL="742950" indent="-158750" algn="l" rtl="0">
              <a:spcBef>
                <a:spcPts val="0"/>
              </a:spcBef>
              <a:spcAft>
                <a:spcPts val="600"/>
              </a:spcAft>
              <a:buClr>
                <a:srgbClr val="FF0000"/>
              </a:buClr>
              <a:buFont typeface="Noto Symbol"/>
              <a:buChar char="▪"/>
              <a:defRPr/>
            </a:lvl2pPr>
            <a:lvl3pPr marL="1143000" indent="-116839" algn="l" rtl="0">
              <a:spcBef>
                <a:spcPts val="0"/>
              </a:spcBef>
              <a:spcAft>
                <a:spcPts val="600"/>
              </a:spcAft>
              <a:buClr>
                <a:srgbClr val="538CD5"/>
              </a:buClr>
              <a:buFont typeface="Noto Symbol"/>
              <a:buChar char="▪"/>
              <a:defRPr/>
            </a:lvl3pPr>
            <a:lvl4pPr marL="1600200" indent="-107950" algn="l" rtl="0">
              <a:spcBef>
                <a:spcPts val="0"/>
              </a:spcBef>
              <a:spcAft>
                <a:spcPts val="600"/>
              </a:spcAft>
              <a:buClr>
                <a:schemeClr val="dk1"/>
              </a:buClr>
              <a:buFont typeface="Arial"/>
              <a:buChar char="–"/>
              <a:defRPr/>
            </a:lvl4pPr>
            <a:lvl5pPr marL="2057400" indent="-133350" algn="l" rtl="0">
              <a:spcBef>
                <a:spcPts val="0"/>
              </a:spcBef>
              <a:spcAft>
                <a:spcPts val="600"/>
              </a:spcAft>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31" name="Shape 31"/>
          <p:cNvSpPr txBox="1">
            <a:spLocks noGrp="1"/>
          </p:cNvSpPr>
          <p:nvPr>
            <p:ph type="dt" idx="10"/>
          </p:nvPr>
        </p:nvSpPr>
        <p:spPr>
          <a:xfrm>
            <a:off x="304800" y="6492875"/>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2" name="Shape 32"/>
          <p:cNvSpPr txBox="1">
            <a:spLocks noGrp="1"/>
          </p:cNvSpPr>
          <p:nvPr>
            <p:ph type="ftr" idx="11"/>
          </p:nvPr>
        </p:nvSpPr>
        <p:spPr>
          <a:xfrm>
            <a:off x="3124200" y="6492875"/>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txBox="1">
            <a:spLocks noGrp="1"/>
          </p:cNvSpPr>
          <p:nvPr>
            <p:ph type="sldNum" idx="12"/>
          </p:nvPr>
        </p:nvSpPr>
        <p:spPr>
          <a:xfrm>
            <a:off x="6705600" y="6492875"/>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4"/>
        <p:cNvGrpSpPr/>
        <p:nvPr/>
      </p:nvGrpSpPr>
      <p:grpSpPr>
        <a:xfrm>
          <a:off x="0" y="0"/>
          <a:ext cx="0" cy="0"/>
          <a:chOff x="0" y="0"/>
          <a:chExt cx="0" cy="0"/>
        </a:xfrm>
      </p:grpSpPr>
      <p:sp>
        <p:nvSpPr>
          <p:cNvPr id="35" name="Shape 35"/>
          <p:cNvSpPr/>
          <p:nvPr/>
        </p:nvSpPr>
        <p:spPr>
          <a:xfrm>
            <a:off x="0" y="0"/>
            <a:ext cx="9144000" cy="5943599"/>
          </a:xfrm>
          <a:prstGeom prst="rect">
            <a:avLst/>
          </a:prstGeom>
          <a:gradFill>
            <a:gsLst>
              <a:gs pos="0">
                <a:srgbClr val="AECCF1"/>
              </a:gs>
              <a:gs pos="50000">
                <a:srgbClr val="CEE0F6"/>
              </a:gs>
              <a:gs pos="100000">
                <a:srgbClr val="E7F1FA"/>
              </a:gs>
            </a:gsLst>
            <a:lin ang="5400000"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36" name="Shape 36"/>
          <p:cNvSpPr txBox="1">
            <a:spLocks noGrp="1"/>
          </p:cNvSpPr>
          <p:nvPr>
            <p:ph type="title"/>
          </p:nvPr>
        </p:nvSpPr>
        <p:spPr>
          <a:xfrm>
            <a:off x="722312" y="1990725"/>
            <a:ext cx="7772400" cy="2047874"/>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722312" y="4114800"/>
            <a:ext cx="7772400" cy="1347786"/>
          </a:xfrm>
          <a:prstGeom prst="rect">
            <a:avLst/>
          </a:prstGeom>
          <a:noFill/>
          <a:ln>
            <a:noFill/>
          </a:ln>
        </p:spPr>
        <p:txBody>
          <a:bodyPr lIns="91425" tIns="91425" rIns="91425" bIns="91425" anchor="t" anchorCtr="0"/>
          <a:lstStyle>
            <a:lvl1pPr marL="0" indent="0" rtl="0">
              <a:spcBef>
                <a:spcPts val="0"/>
              </a:spcBef>
              <a:buClr>
                <a:srgbClr val="888888"/>
              </a:buClr>
              <a:buFont typeface="Arial"/>
              <a:buNone/>
              <a:defRPr/>
            </a:lvl1pPr>
            <a:lvl2pPr marL="457200" indent="0" rtl="0">
              <a:spcBef>
                <a:spcPts val="0"/>
              </a:spcBef>
              <a:buClr>
                <a:srgbClr val="888888"/>
              </a:buClr>
              <a:buFont typeface="Arial"/>
              <a:buNone/>
              <a:defRPr/>
            </a:lvl2pPr>
            <a:lvl3pPr marL="914400" indent="0" rtl="0">
              <a:spcBef>
                <a:spcPts val="0"/>
              </a:spcBef>
              <a:buClr>
                <a:srgbClr val="888888"/>
              </a:buClr>
              <a:buFont typeface="Arial"/>
              <a:buNone/>
              <a:defRPr/>
            </a:lvl3pPr>
            <a:lvl4pPr marL="1371600" indent="0" rtl="0">
              <a:spcBef>
                <a:spcPts val="0"/>
              </a:spcBef>
              <a:buClr>
                <a:srgbClr val="888888"/>
              </a:buClr>
              <a:buFont typeface="Arial"/>
              <a:buNone/>
              <a:defRPr/>
            </a:lvl4pPr>
            <a:lvl5pPr marL="1828800" indent="0" rtl="0">
              <a:spcBef>
                <a:spcPts val="0"/>
              </a:spcBef>
              <a:buClr>
                <a:srgbClr val="888888"/>
              </a:buClr>
              <a:buFont typeface="Arial"/>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38" name="Shape 38"/>
          <p:cNvSpPr txBox="1">
            <a:spLocks noGrp="1"/>
          </p:cNvSpPr>
          <p:nvPr>
            <p:ph type="dt" idx="10"/>
          </p:nvPr>
        </p:nvSpPr>
        <p:spPr>
          <a:xfrm>
            <a:off x="304800" y="6492875"/>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9" name="Shape 39"/>
          <p:cNvSpPr txBox="1">
            <a:spLocks noGrp="1"/>
          </p:cNvSpPr>
          <p:nvPr>
            <p:ph type="ftr" idx="11"/>
          </p:nvPr>
        </p:nvSpPr>
        <p:spPr>
          <a:xfrm>
            <a:off x="3124200" y="6492875"/>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0" name="Shape 40"/>
          <p:cNvSpPr txBox="1">
            <a:spLocks noGrp="1"/>
          </p:cNvSpPr>
          <p:nvPr>
            <p:ph type="sldNum" idx="12"/>
          </p:nvPr>
        </p:nvSpPr>
        <p:spPr>
          <a:xfrm>
            <a:off x="6705600" y="6492875"/>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pic>
        <p:nvPicPr>
          <p:cNvPr id="41" name="Shape 41"/>
          <p:cNvPicPr preferRelativeResize="0"/>
          <p:nvPr/>
        </p:nvPicPr>
        <p:blipFill rotWithShape="1">
          <a:blip r:embed="rId2">
            <a:alphaModFix/>
          </a:blip>
          <a:srcRect/>
          <a:stretch/>
        </p:blipFill>
        <p:spPr>
          <a:xfrm>
            <a:off x="0" y="4170846"/>
            <a:ext cx="9144000" cy="177275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04800" y="76200"/>
            <a:ext cx="8458200" cy="1341437"/>
          </a:xfrm>
          <a:prstGeom prst="rect">
            <a:avLst/>
          </a:prstGeom>
          <a:noFill/>
          <a:ln>
            <a:noFill/>
          </a:ln>
        </p:spPr>
        <p:txBody>
          <a:bodyPr lIns="91425" tIns="91425" rIns="91425" bIns="91425" anchor="ctr" anchorCtr="0"/>
          <a:lstStyle>
            <a:lvl1pPr algn="l" rtl="0">
              <a:spcBef>
                <a:spcPts val="0"/>
              </a:spcBef>
              <a:buClr>
                <a:schemeClr val="accen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body" idx="1"/>
          </p:nvPr>
        </p:nvSpPr>
        <p:spPr>
          <a:xfrm>
            <a:off x="304800" y="1600200"/>
            <a:ext cx="4038599" cy="42671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2"/>
          </p:nvPr>
        </p:nvSpPr>
        <p:spPr>
          <a:xfrm>
            <a:off x="4724400" y="1600200"/>
            <a:ext cx="4038599" cy="42671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304800" y="6492875"/>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ftr" idx="11"/>
          </p:nvPr>
        </p:nvSpPr>
        <p:spPr>
          <a:xfrm>
            <a:off x="3124200" y="6492875"/>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sldNum" idx="12"/>
          </p:nvPr>
        </p:nvSpPr>
        <p:spPr>
          <a:xfrm>
            <a:off x="6705600" y="6492875"/>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04800" y="76200"/>
            <a:ext cx="8458200" cy="1341437"/>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body" idx="1"/>
          </p:nvPr>
        </p:nvSpPr>
        <p:spPr>
          <a:xfrm>
            <a:off x="304800" y="1600200"/>
            <a:ext cx="4040187" cy="639762"/>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2" name="Shape 52"/>
          <p:cNvSpPr txBox="1">
            <a:spLocks noGrp="1"/>
          </p:cNvSpPr>
          <p:nvPr>
            <p:ph type="body" idx="2"/>
          </p:nvPr>
        </p:nvSpPr>
        <p:spPr>
          <a:xfrm>
            <a:off x="304800" y="2373311"/>
            <a:ext cx="4040187" cy="35702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3" name="Shape 53"/>
          <p:cNvSpPr txBox="1">
            <a:spLocks noGrp="1"/>
          </p:cNvSpPr>
          <p:nvPr>
            <p:ph type="body" idx="3"/>
          </p:nvPr>
        </p:nvSpPr>
        <p:spPr>
          <a:xfrm>
            <a:off x="4721225" y="1600200"/>
            <a:ext cx="4041774" cy="639762"/>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4" name="Shape 54"/>
          <p:cNvSpPr txBox="1">
            <a:spLocks noGrp="1"/>
          </p:cNvSpPr>
          <p:nvPr>
            <p:ph type="body" idx="4"/>
          </p:nvPr>
        </p:nvSpPr>
        <p:spPr>
          <a:xfrm>
            <a:off x="4721225" y="2373311"/>
            <a:ext cx="4041774" cy="35702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dt" idx="10"/>
          </p:nvPr>
        </p:nvSpPr>
        <p:spPr>
          <a:xfrm>
            <a:off x="304800" y="6492875"/>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ftr" idx="11"/>
          </p:nvPr>
        </p:nvSpPr>
        <p:spPr>
          <a:xfrm>
            <a:off x="3124200" y="6492875"/>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7" name="Shape 57"/>
          <p:cNvSpPr txBox="1">
            <a:spLocks noGrp="1"/>
          </p:cNvSpPr>
          <p:nvPr>
            <p:ph type="sldNum" idx="12"/>
          </p:nvPr>
        </p:nvSpPr>
        <p:spPr>
          <a:xfrm>
            <a:off x="6705600" y="6492875"/>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04800" y="76200"/>
            <a:ext cx="8458200" cy="1341437"/>
          </a:xfrm>
          <a:prstGeom prst="rect">
            <a:avLst/>
          </a:prstGeom>
          <a:noFill/>
          <a:ln>
            <a:noFill/>
          </a:ln>
        </p:spPr>
        <p:txBody>
          <a:bodyPr lIns="91425" tIns="91425" rIns="91425" bIns="91425" anchor="ctr" anchorCtr="0"/>
          <a:lstStyle>
            <a:lvl1pPr algn="l" rtl="0">
              <a:spcBef>
                <a:spcPts val="0"/>
              </a:spcBef>
              <a:buClr>
                <a:schemeClr val="accen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dt" idx="10"/>
          </p:nvPr>
        </p:nvSpPr>
        <p:spPr>
          <a:xfrm>
            <a:off x="304800" y="6492875"/>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txBox="1">
            <a:spLocks noGrp="1"/>
          </p:cNvSpPr>
          <p:nvPr>
            <p:ph type="ftr" idx="11"/>
          </p:nvPr>
        </p:nvSpPr>
        <p:spPr>
          <a:xfrm>
            <a:off x="3124200" y="6492875"/>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sldNum" idx="12"/>
          </p:nvPr>
        </p:nvSpPr>
        <p:spPr>
          <a:xfrm>
            <a:off x="6705600" y="6492875"/>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3"/>
        <p:cNvGrpSpPr/>
        <p:nvPr/>
      </p:nvGrpSpPr>
      <p:grpSpPr>
        <a:xfrm>
          <a:off x="0" y="0"/>
          <a:ext cx="0" cy="0"/>
          <a:chOff x="0" y="0"/>
          <a:chExt cx="0" cy="0"/>
        </a:xfrm>
      </p:grpSpPr>
      <p:sp>
        <p:nvSpPr>
          <p:cNvPr id="64" name="Shape 64"/>
          <p:cNvSpPr txBox="1">
            <a:spLocks noGrp="1"/>
          </p:cNvSpPr>
          <p:nvPr>
            <p:ph type="dt" idx="10"/>
          </p:nvPr>
        </p:nvSpPr>
        <p:spPr>
          <a:xfrm>
            <a:off x="304800" y="6492875"/>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5" name="Shape 65"/>
          <p:cNvSpPr txBox="1">
            <a:spLocks noGrp="1"/>
          </p:cNvSpPr>
          <p:nvPr>
            <p:ph type="ftr" idx="11"/>
          </p:nvPr>
        </p:nvSpPr>
        <p:spPr>
          <a:xfrm>
            <a:off x="3124200" y="6492875"/>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6" name="Shape 66"/>
          <p:cNvSpPr txBox="1">
            <a:spLocks noGrp="1"/>
          </p:cNvSpPr>
          <p:nvPr>
            <p:ph type="sldNum" idx="12"/>
          </p:nvPr>
        </p:nvSpPr>
        <p:spPr>
          <a:xfrm>
            <a:off x="6705600" y="6492875"/>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76200"/>
            <a:ext cx="8458200" cy="1341437"/>
          </a:xfrm>
          <a:prstGeom prst="rect">
            <a:avLst/>
          </a:prstGeom>
          <a:noFill/>
          <a:ln>
            <a:noFill/>
          </a:ln>
        </p:spPr>
        <p:txBody>
          <a:bodyPr lIns="91425" tIns="91425" rIns="91425" bIns="91425" anchor="ctr" anchorCtr="0"/>
          <a:lstStyle>
            <a:lvl1pPr algn="l" rtl="0">
              <a:spcBef>
                <a:spcPts val="0"/>
              </a:spcBef>
              <a:buClr>
                <a:schemeClr val="accen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rot="5400000">
            <a:off x="2400299" y="-495299"/>
            <a:ext cx="4267199" cy="8458200"/>
          </a:xfrm>
          <a:prstGeom prst="rect">
            <a:avLst/>
          </a:prstGeom>
          <a:noFill/>
          <a:ln>
            <a:noFill/>
          </a:ln>
        </p:spPr>
        <p:txBody>
          <a:bodyPr lIns="91425" tIns="91425" rIns="91425" bIns="91425" anchor="t" anchorCtr="0"/>
          <a:lstStyle>
            <a:lvl1pPr marL="342900" indent="-200660" algn="l" rtl="0">
              <a:spcBef>
                <a:spcPts val="0"/>
              </a:spcBef>
              <a:spcAft>
                <a:spcPts val="600"/>
              </a:spcAft>
              <a:buClr>
                <a:srgbClr val="A5A5A5"/>
              </a:buClr>
              <a:buFont typeface="Noto Symbol"/>
              <a:buChar char="▪"/>
              <a:defRPr/>
            </a:lvl1pPr>
            <a:lvl2pPr marL="742950" indent="-158750" algn="l" rtl="0">
              <a:spcBef>
                <a:spcPts val="0"/>
              </a:spcBef>
              <a:spcAft>
                <a:spcPts val="600"/>
              </a:spcAft>
              <a:buClr>
                <a:srgbClr val="FF0000"/>
              </a:buClr>
              <a:buFont typeface="Noto Symbol"/>
              <a:buChar char="▪"/>
              <a:defRPr/>
            </a:lvl2pPr>
            <a:lvl3pPr marL="1143000" indent="-116839" algn="l" rtl="0">
              <a:spcBef>
                <a:spcPts val="0"/>
              </a:spcBef>
              <a:spcAft>
                <a:spcPts val="600"/>
              </a:spcAft>
              <a:buClr>
                <a:srgbClr val="538CD5"/>
              </a:buClr>
              <a:buFont typeface="Noto Symbol"/>
              <a:buChar char="▪"/>
              <a:defRPr/>
            </a:lvl3pPr>
            <a:lvl4pPr marL="1600200" indent="-107950" algn="l" rtl="0">
              <a:spcBef>
                <a:spcPts val="0"/>
              </a:spcBef>
              <a:spcAft>
                <a:spcPts val="600"/>
              </a:spcAft>
              <a:buClr>
                <a:schemeClr val="dk1"/>
              </a:buClr>
              <a:buFont typeface="Arial"/>
              <a:buChar char="–"/>
              <a:defRPr/>
            </a:lvl4pPr>
            <a:lvl5pPr marL="2057400" indent="-133350" algn="l" rtl="0">
              <a:spcBef>
                <a:spcPts val="0"/>
              </a:spcBef>
              <a:spcAft>
                <a:spcPts val="600"/>
              </a:spcAft>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0" name="Shape 70"/>
          <p:cNvSpPr txBox="1">
            <a:spLocks noGrp="1"/>
          </p:cNvSpPr>
          <p:nvPr>
            <p:ph type="dt" idx="10"/>
          </p:nvPr>
        </p:nvSpPr>
        <p:spPr>
          <a:xfrm>
            <a:off x="304800" y="6492875"/>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txBox="1">
            <a:spLocks noGrp="1"/>
          </p:cNvSpPr>
          <p:nvPr>
            <p:ph type="ftr" idx="11"/>
          </p:nvPr>
        </p:nvSpPr>
        <p:spPr>
          <a:xfrm>
            <a:off x="3124200" y="6492875"/>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sldNum" idx="12"/>
          </p:nvPr>
        </p:nvSpPr>
        <p:spPr>
          <a:xfrm>
            <a:off x="6705600" y="6492875"/>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cxnSp>
        <p:nvCxnSpPr>
          <p:cNvPr id="9" name="Shape 9"/>
          <p:cNvCxnSpPr/>
          <p:nvPr/>
        </p:nvCxnSpPr>
        <p:spPr>
          <a:xfrm>
            <a:off x="0" y="1447800"/>
            <a:ext cx="9144000" cy="0"/>
          </a:xfrm>
          <a:prstGeom prst="straightConnector1">
            <a:avLst/>
          </a:prstGeom>
          <a:noFill/>
          <a:ln w="9525" cap="flat">
            <a:solidFill>
              <a:schemeClr val="dk1"/>
            </a:solidFill>
            <a:prstDash val="solid"/>
            <a:round/>
            <a:headEnd type="none" w="med" len="med"/>
            <a:tailEnd type="none" w="med" len="med"/>
          </a:ln>
        </p:spPr>
      </p:cxnSp>
      <p:sp>
        <p:nvSpPr>
          <p:cNvPr id="10" name="Shape 10"/>
          <p:cNvSpPr/>
          <p:nvPr/>
        </p:nvSpPr>
        <p:spPr>
          <a:xfrm>
            <a:off x="0" y="0"/>
            <a:ext cx="9144000" cy="1447800"/>
          </a:xfrm>
          <a:prstGeom prst="rect">
            <a:avLst/>
          </a:prstGeom>
          <a:gradFill>
            <a:gsLst>
              <a:gs pos="0">
                <a:srgbClr val="AECCF1"/>
              </a:gs>
              <a:gs pos="50000">
                <a:srgbClr val="CEE0F6"/>
              </a:gs>
              <a:gs pos="100000">
                <a:srgbClr val="E7F1FA"/>
              </a:gs>
            </a:gsLst>
            <a:lin ang="5400000"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11" name="Shape 11"/>
          <p:cNvSpPr txBox="1">
            <a:spLocks noGrp="1"/>
          </p:cNvSpPr>
          <p:nvPr>
            <p:ph type="title"/>
          </p:nvPr>
        </p:nvSpPr>
        <p:spPr>
          <a:xfrm>
            <a:off x="304800" y="76200"/>
            <a:ext cx="8458200" cy="1341437"/>
          </a:xfrm>
          <a:prstGeom prst="rect">
            <a:avLst/>
          </a:prstGeom>
          <a:noFill/>
          <a:ln>
            <a:noFill/>
          </a:ln>
        </p:spPr>
        <p:txBody>
          <a:bodyPr lIns="91425" tIns="91425" rIns="91425" bIns="91425" anchor="ctr" anchorCtr="0"/>
          <a:lstStyle>
            <a:lvl1pPr marL="0" marR="0" indent="0" algn="l" rtl="0">
              <a:spcBef>
                <a:spcPts val="0"/>
              </a:spcBef>
              <a:buClr>
                <a:schemeClr val="accent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body" idx="1"/>
          </p:nvPr>
        </p:nvSpPr>
        <p:spPr>
          <a:xfrm>
            <a:off x="304800" y="1600200"/>
            <a:ext cx="8458200" cy="4267199"/>
          </a:xfrm>
          <a:prstGeom prst="rect">
            <a:avLst/>
          </a:prstGeom>
          <a:noFill/>
          <a:ln>
            <a:noFill/>
          </a:ln>
        </p:spPr>
        <p:txBody>
          <a:bodyPr lIns="91425" tIns="91425" rIns="91425" bIns="91425" anchor="t" anchorCtr="0"/>
          <a:lstStyle>
            <a:lvl1pPr marL="342900" marR="0" indent="-200660" algn="l" rtl="0">
              <a:spcBef>
                <a:spcPts val="0"/>
              </a:spcBef>
              <a:spcAft>
                <a:spcPts val="600"/>
              </a:spcAft>
              <a:buClr>
                <a:srgbClr val="A5A5A5"/>
              </a:buClr>
              <a:buFont typeface="Noto Symbol"/>
              <a:buChar char="▪"/>
              <a:defRPr/>
            </a:lvl1pPr>
            <a:lvl2pPr marL="742950" marR="0" indent="-158750" algn="l" rtl="0">
              <a:spcBef>
                <a:spcPts val="0"/>
              </a:spcBef>
              <a:spcAft>
                <a:spcPts val="600"/>
              </a:spcAft>
              <a:buClr>
                <a:srgbClr val="FF0000"/>
              </a:buClr>
              <a:buFont typeface="Noto Symbol"/>
              <a:buChar char="▪"/>
              <a:defRPr/>
            </a:lvl2pPr>
            <a:lvl3pPr marL="1143000" marR="0" indent="-116839" algn="l" rtl="0">
              <a:spcBef>
                <a:spcPts val="0"/>
              </a:spcBef>
              <a:spcAft>
                <a:spcPts val="600"/>
              </a:spcAft>
              <a:buClr>
                <a:srgbClr val="538CD5"/>
              </a:buClr>
              <a:buFont typeface="Noto Symbol"/>
              <a:buChar char="▪"/>
              <a:defRPr/>
            </a:lvl3pPr>
            <a:lvl4pPr marL="1600200" marR="0" indent="-107950" algn="l" rtl="0">
              <a:spcBef>
                <a:spcPts val="0"/>
              </a:spcBef>
              <a:spcAft>
                <a:spcPts val="600"/>
              </a:spcAft>
              <a:buClr>
                <a:schemeClr val="dk1"/>
              </a:buClr>
              <a:buFont typeface="Arial"/>
              <a:buChar char="–"/>
              <a:defRPr/>
            </a:lvl4pPr>
            <a:lvl5pPr marL="2057400" marR="0" indent="-133350" algn="l" rtl="0">
              <a:spcBef>
                <a:spcPts val="0"/>
              </a:spcBef>
              <a:spcAft>
                <a:spcPts val="600"/>
              </a:spcAft>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13" name="Shape 13"/>
          <p:cNvSpPr txBox="1">
            <a:spLocks noGrp="1"/>
          </p:cNvSpPr>
          <p:nvPr>
            <p:ph type="dt" idx="10"/>
          </p:nvPr>
        </p:nvSpPr>
        <p:spPr>
          <a:xfrm>
            <a:off x="304800" y="6492875"/>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txBox="1">
            <a:spLocks noGrp="1"/>
          </p:cNvSpPr>
          <p:nvPr>
            <p:ph type="ftr" idx="11"/>
          </p:nvPr>
        </p:nvSpPr>
        <p:spPr>
          <a:xfrm>
            <a:off x="3124200" y="6492875"/>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sldNum" idx="12"/>
          </p:nvPr>
        </p:nvSpPr>
        <p:spPr>
          <a:xfrm>
            <a:off x="6705600" y="6492875"/>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pic>
        <p:nvPicPr>
          <p:cNvPr id="16" name="Shape 16"/>
          <p:cNvPicPr preferRelativeResize="0"/>
          <p:nvPr/>
        </p:nvPicPr>
        <p:blipFill rotWithShape="1">
          <a:blip r:embed="rId10">
            <a:alphaModFix/>
          </a:blip>
          <a:srcRect/>
          <a:stretch/>
        </p:blipFill>
        <p:spPr>
          <a:xfrm>
            <a:off x="3200400" y="6093160"/>
            <a:ext cx="5714999" cy="413360"/>
          </a:xfrm>
          <a:prstGeom prst="rect">
            <a:avLst/>
          </a:prstGeom>
          <a:noFill/>
          <a:ln>
            <a:noFill/>
          </a:ln>
        </p:spPr>
      </p:pic>
      <p:pic>
        <p:nvPicPr>
          <p:cNvPr id="17" name="Shape 17"/>
          <p:cNvPicPr preferRelativeResize="0"/>
          <p:nvPr/>
        </p:nvPicPr>
        <p:blipFill rotWithShape="1">
          <a:blip r:embed="rId11">
            <a:alphaModFix/>
          </a:blip>
          <a:srcRect/>
          <a:stretch/>
        </p:blipFill>
        <p:spPr>
          <a:xfrm>
            <a:off x="194441" y="6096000"/>
            <a:ext cx="2853559" cy="455672"/>
          </a:xfrm>
          <a:prstGeom prst="rect">
            <a:avLst/>
          </a:prstGeom>
          <a:noFill/>
          <a:ln>
            <a:noFill/>
          </a:ln>
        </p:spPr>
      </p:pic>
      <p:cxnSp>
        <p:nvCxnSpPr>
          <p:cNvPr id="18" name="Shape 18"/>
          <p:cNvCxnSpPr/>
          <p:nvPr/>
        </p:nvCxnSpPr>
        <p:spPr>
          <a:xfrm>
            <a:off x="0" y="5943600"/>
            <a:ext cx="9144000" cy="0"/>
          </a:xfrm>
          <a:prstGeom prst="straightConnector1">
            <a:avLst/>
          </a:prstGeom>
          <a:noFill/>
          <a:ln w="9525" cap="flat">
            <a:solidFill>
              <a:srgbClr val="C5D8F1"/>
            </a:solidFill>
            <a:prstDash val="solid"/>
            <a:round/>
            <a:headEnd type="none" w="med" len="med"/>
            <a:tailEnd type="none" w="med" len="med"/>
          </a:ln>
        </p:spPr>
      </p:cxnSp>
      <p:pic>
        <p:nvPicPr>
          <p:cNvPr id="19" name="Shape 19"/>
          <p:cNvPicPr preferRelativeResize="0"/>
          <p:nvPr/>
        </p:nvPicPr>
        <p:blipFill rotWithShape="1">
          <a:blip r:embed="rId12">
            <a:alphaModFix/>
          </a:blip>
          <a:srcRect/>
          <a:stretch/>
        </p:blipFill>
        <p:spPr>
          <a:xfrm>
            <a:off x="0" y="637622"/>
            <a:ext cx="9144000" cy="81017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ctrTitle"/>
          </p:nvPr>
        </p:nvSpPr>
        <p:spPr>
          <a:xfrm>
            <a:off x="685800" y="1890750"/>
            <a:ext cx="7772400" cy="1470000"/>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Arial"/>
              <a:buNone/>
            </a:pPr>
            <a:r>
              <a:rPr lang="en-US" sz="4800" b="1">
                <a:solidFill>
                  <a:schemeClr val="accent1"/>
                </a:solidFill>
              </a:rPr>
              <a:t>Job Corps</a:t>
            </a:r>
          </a:p>
        </p:txBody>
      </p:sp>
      <p:sp>
        <p:nvSpPr>
          <p:cNvPr id="75" name="Shape 75"/>
          <p:cNvSpPr txBox="1">
            <a:spLocks noGrp="1"/>
          </p:cNvSpPr>
          <p:nvPr>
            <p:ph type="sldNum" idx="12"/>
          </p:nvPr>
        </p:nvSpPr>
        <p:spPr>
          <a:xfrm>
            <a:off x="6705600" y="649287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pic>
        <p:nvPicPr>
          <p:cNvPr id="76" name="Shape 76"/>
          <p:cNvPicPr preferRelativeResize="0"/>
          <p:nvPr/>
        </p:nvPicPr>
        <p:blipFill>
          <a:blip r:embed="rId3">
            <a:alphaModFix/>
          </a:blip>
          <a:stretch>
            <a:fillRect/>
          </a:stretch>
        </p:blipFill>
        <p:spPr>
          <a:xfrm>
            <a:off x="6472362" y="0"/>
            <a:ext cx="2600073" cy="8241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04800" y="76200"/>
            <a:ext cx="5768100" cy="1341300"/>
          </a:xfrm>
          <a:prstGeom prst="rect">
            <a:avLst/>
          </a:prstGeom>
          <a:noFill/>
          <a:ln>
            <a:noFill/>
          </a:ln>
        </p:spPr>
        <p:txBody>
          <a:bodyPr lIns="91425" tIns="45700" rIns="91425" bIns="45700" anchor="ctr" anchorCtr="0">
            <a:noAutofit/>
          </a:bodyPr>
          <a:lstStyle/>
          <a:p>
            <a:pPr marL="0" marR="0" lvl="0" indent="0" algn="just" rtl="0">
              <a:spcBef>
                <a:spcPts val="0"/>
              </a:spcBef>
              <a:buClr>
                <a:schemeClr val="accent1"/>
              </a:buClr>
              <a:buSzPct val="25000"/>
              <a:buFont typeface="Arial"/>
              <a:buNone/>
            </a:pPr>
            <a:r>
              <a:rPr lang="en-US" sz="3600" b="1">
                <a:solidFill>
                  <a:schemeClr val="accent1"/>
                </a:solidFill>
              </a:rPr>
              <a:t>Presenter</a:t>
            </a:r>
          </a:p>
        </p:txBody>
      </p:sp>
      <p:sp>
        <p:nvSpPr>
          <p:cNvPr id="82" name="Shape 82"/>
          <p:cNvSpPr txBox="1">
            <a:spLocks noGrp="1"/>
          </p:cNvSpPr>
          <p:nvPr>
            <p:ph type="sldNum" idx="12"/>
          </p:nvPr>
        </p:nvSpPr>
        <p:spPr>
          <a:xfrm>
            <a:off x="6705600" y="649287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83" name="Shape 83"/>
          <p:cNvSpPr txBox="1"/>
          <p:nvPr/>
        </p:nvSpPr>
        <p:spPr>
          <a:xfrm>
            <a:off x="1329450" y="2476637"/>
            <a:ext cx="6485100" cy="2363699"/>
          </a:xfrm>
          <a:prstGeom prst="rect">
            <a:avLst/>
          </a:prstGeom>
          <a:noFill/>
          <a:ln>
            <a:noFill/>
          </a:ln>
        </p:spPr>
        <p:txBody>
          <a:bodyPr lIns="91425" tIns="91425" rIns="91425" bIns="91425" anchor="t" anchorCtr="0">
            <a:noAutofit/>
          </a:bodyPr>
          <a:lstStyle/>
          <a:p>
            <a:pPr lvl="0" rtl="0">
              <a:spcBef>
                <a:spcPts val="0"/>
              </a:spcBef>
              <a:buNone/>
            </a:pPr>
            <a:r>
              <a:rPr lang="en-US" sz="3000" b="1"/>
              <a:t>Erin Fitzgerald</a:t>
            </a:r>
          </a:p>
          <a:p>
            <a:pPr lvl="0" rtl="0">
              <a:spcBef>
                <a:spcPts val="0"/>
              </a:spcBef>
              <a:buNone/>
            </a:pPr>
            <a:r>
              <a:rPr lang="en-US" sz="2400" b="1"/>
              <a:t>Office of Job Corps</a:t>
            </a:r>
          </a:p>
          <a:p>
            <a:pPr lvl="0" rtl="0">
              <a:spcBef>
                <a:spcPts val="0"/>
              </a:spcBef>
              <a:buClr>
                <a:schemeClr val="dk1"/>
              </a:buClr>
              <a:buSzPct val="45833"/>
              <a:buFont typeface="Arial"/>
              <a:buNone/>
            </a:pPr>
            <a:r>
              <a:rPr lang="en-US" sz="2400">
                <a:solidFill>
                  <a:schemeClr val="dk1"/>
                </a:solidFill>
              </a:rPr>
              <a:t>Employment and Training Administration</a:t>
            </a:r>
          </a:p>
          <a:p>
            <a:pPr lvl="0" rtl="0">
              <a:spcBef>
                <a:spcPts val="0"/>
              </a:spcBef>
              <a:buNone/>
            </a:pPr>
            <a:r>
              <a:rPr lang="en-US" sz="2400"/>
              <a:t>U.S. Department of Labor</a:t>
            </a:r>
          </a:p>
          <a:p>
            <a:pPr lvl="0" rtl="0">
              <a:spcBef>
                <a:spcPts val="0"/>
              </a:spcBef>
              <a:buNone/>
            </a:pPr>
            <a:endParaRPr sz="2400" b="1"/>
          </a:p>
        </p:txBody>
      </p:sp>
      <p:pic>
        <p:nvPicPr>
          <p:cNvPr id="84" name="Shape 84"/>
          <p:cNvPicPr preferRelativeResize="0"/>
          <p:nvPr/>
        </p:nvPicPr>
        <p:blipFill>
          <a:blip r:embed="rId3">
            <a:alphaModFix/>
          </a:blip>
          <a:stretch>
            <a:fillRect/>
          </a:stretch>
        </p:blipFill>
        <p:spPr>
          <a:xfrm>
            <a:off x="6472362" y="0"/>
            <a:ext cx="2600073" cy="824100"/>
          </a:xfrm>
          <a:prstGeom prst="rect">
            <a:avLst/>
          </a:prstGeom>
          <a:noFill/>
          <a:ln>
            <a:noFill/>
          </a:ln>
        </p:spPr>
      </p:pic>
      <p:sp>
        <p:nvSpPr>
          <p:cNvPr id="85" name="Shape 85"/>
          <p:cNvSpPr txBox="1"/>
          <p:nvPr/>
        </p:nvSpPr>
        <p:spPr>
          <a:xfrm>
            <a:off x="78900" y="5643750"/>
            <a:ext cx="8986199" cy="365099"/>
          </a:xfrm>
          <a:prstGeom prst="rect">
            <a:avLst/>
          </a:prstGeom>
          <a:noFill/>
          <a:ln>
            <a:noFill/>
          </a:ln>
        </p:spPr>
        <p:txBody>
          <a:bodyPr lIns="91425" tIns="91425" rIns="91425" bIns="91425" anchor="ctr" anchorCtr="0">
            <a:noAutofit/>
          </a:bodyPr>
          <a:lstStyle/>
          <a:p>
            <a:pPr lvl="0" algn="ctr" rtl="0">
              <a:spcBef>
                <a:spcPts val="0"/>
              </a:spcBef>
              <a:buNone/>
            </a:pPr>
            <a:r>
              <a:rPr lang="en-US">
                <a:solidFill>
                  <a:srgbClr val="000000"/>
                </a:solidFill>
              </a:rPr>
              <a:t>Have a question or comment about WIOA?  E-mail </a:t>
            </a:r>
            <a:r>
              <a:rPr lang="en-US" b="1">
                <a:solidFill>
                  <a:srgbClr val="000000"/>
                </a:solidFill>
              </a:rPr>
              <a:t>DOL.WIOA@dol.gov</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04800" y="76200"/>
            <a:ext cx="6227399" cy="1341300"/>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Arial"/>
              <a:buNone/>
            </a:pPr>
            <a:r>
              <a:rPr lang="en-US" sz="3200" b="1">
                <a:solidFill>
                  <a:schemeClr val="accent1"/>
                </a:solidFill>
              </a:rPr>
              <a:t>Program Enhancements</a:t>
            </a:r>
          </a:p>
        </p:txBody>
      </p:sp>
      <p:sp>
        <p:nvSpPr>
          <p:cNvPr id="91" name="Shape 91"/>
          <p:cNvSpPr txBox="1">
            <a:spLocks noGrp="1"/>
          </p:cNvSpPr>
          <p:nvPr>
            <p:ph type="body" idx="1"/>
          </p:nvPr>
        </p:nvSpPr>
        <p:spPr>
          <a:xfrm>
            <a:off x="411250" y="2195950"/>
            <a:ext cx="3847200" cy="3091200"/>
          </a:xfrm>
          <a:prstGeom prst="rect">
            <a:avLst/>
          </a:prstGeom>
          <a:noFill/>
          <a:ln>
            <a:noFill/>
          </a:ln>
        </p:spPr>
        <p:txBody>
          <a:bodyPr lIns="91425" tIns="45700" rIns="91425" bIns="45700" anchor="t" anchorCtr="0">
            <a:noAutofit/>
          </a:bodyPr>
          <a:lstStyle/>
          <a:p>
            <a:pPr marL="0" lvl="0" indent="0" algn="r" rtl="0">
              <a:spcBef>
                <a:spcPts val="0"/>
              </a:spcBef>
              <a:buNone/>
            </a:pPr>
            <a:r>
              <a:rPr lang="en-US" sz="2100"/>
              <a:t>Job Corps supports responsible citizenship and provides students with opportunities that lead to successful careers, resulting in economic self-sufficiency and prospects for advancement, or enrollment in postsecondary education. </a:t>
            </a:r>
          </a:p>
        </p:txBody>
      </p:sp>
      <p:sp>
        <p:nvSpPr>
          <p:cNvPr id="92" name="Shape 92"/>
          <p:cNvSpPr txBox="1">
            <a:spLocks noGrp="1"/>
          </p:cNvSpPr>
          <p:nvPr>
            <p:ph type="sldNum" idx="12"/>
          </p:nvPr>
        </p:nvSpPr>
        <p:spPr>
          <a:xfrm>
            <a:off x="6705600" y="649287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pic>
        <p:nvPicPr>
          <p:cNvPr id="93" name="Shape 93"/>
          <p:cNvPicPr preferRelativeResize="0"/>
          <p:nvPr/>
        </p:nvPicPr>
        <p:blipFill>
          <a:blip r:embed="rId3">
            <a:alphaModFix/>
          </a:blip>
          <a:stretch>
            <a:fillRect/>
          </a:stretch>
        </p:blipFill>
        <p:spPr>
          <a:xfrm>
            <a:off x="4516775" y="2301175"/>
            <a:ext cx="3847224" cy="2985975"/>
          </a:xfrm>
          <a:prstGeom prst="rect">
            <a:avLst/>
          </a:prstGeom>
          <a:noFill/>
          <a:ln>
            <a:noFill/>
          </a:ln>
        </p:spPr>
      </p:pic>
      <p:pic>
        <p:nvPicPr>
          <p:cNvPr id="94" name="Shape 94"/>
          <p:cNvPicPr preferRelativeResize="0"/>
          <p:nvPr/>
        </p:nvPicPr>
        <p:blipFill>
          <a:blip r:embed="rId4">
            <a:alphaModFix/>
          </a:blip>
          <a:stretch>
            <a:fillRect/>
          </a:stretch>
        </p:blipFill>
        <p:spPr>
          <a:xfrm>
            <a:off x="6472362" y="0"/>
            <a:ext cx="2600073" cy="8241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04800" y="76200"/>
            <a:ext cx="6064500" cy="1341300"/>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Arial"/>
              <a:buNone/>
            </a:pPr>
            <a:r>
              <a:rPr lang="en-US" sz="3200" b="1">
                <a:solidFill>
                  <a:schemeClr val="accent1"/>
                </a:solidFill>
              </a:rPr>
              <a:t>Program Enhancements</a:t>
            </a:r>
          </a:p>
        </p:txBody>
      </p:sp>
      <p:sp>
        <p:nvSpPr>
          <p:cNvPr id="100" name="Shape 100"/>
          <p:cNvSpPr txBox="1">
            <a:spLocks noGrp="1"/>
          </p:cNvSpPr>
          <p:nvPr>
            <p:ph type="body" idx="1"/>
          </p:nvPr>
        </p:nvSpPr>
        <p:spPr>
          <a:xfrm>
            <a:off x="4456950" y="2123952"/>
            <a:ext cx="4166100" cy="2909099"/>
          </a:xfrm>
          <a:prstGeom prst="rect">
            <a:avLst/>
          </a:prstGeom>
          <a:noFill/>
          <a:ln>
            <a:noFill/>
          </a:ln>
        </p:spPr>
        <p:txBody>
          <a:bodyPr lIns="91425" tIns="45700" rIns="91425" bIns="45700" anchor="t" anchorCtr="0">
            <a:noAutofit/>
          </a:bodyPr>
          <a:lstStyle/>
          <a:p>
            <a:pPr marL="0" marR="0" lvl="0" indent="0" rtl="0">
              <a:spcBef>
                <a:spcPts val="0"/>
              </a:spcBef>
              <a:spcAft>
                <a:spcPts val="600"/>
              </a:spcAft>
              <a:buNone/>
            </a:pPr>
            <a:r>
              <a:rPr lang="en-US" sz="2400"/>
              <a:t>Job Corps emphasizes the establishment of community networks with employers, labor organizations, and state and local boards in order to make the program more effective.</a:t>
            </a:r>
          </a:p>
        </p:txBody>
      </p:sp>
      <p:sp>
        <p:nvSpPr>
          <p:cNvPr id="101" name="Shape 101"/>
          <p:cNvSpPr txBox="1">
            <a:spLocks noGrp="1"/>
          </p:cNvSpPr>
          <p:nvPr>
            <p:ph type="sldNum" idx="12"/>
          </p:nvPr>
        </p:nvSpPr>
        <p:spPr>
          <a:xfrm>
            <a:off x="6705600" y="649287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pic>
        <p:nvPicPr>
          <p:cNvPr id="102" name="Shape 102"/>
          <p:cNvPicPr preferRelativeResize="0"/>
          <p:nvPr/>
        </p:nvPicPr>
        <p:blipFill rotWithShape="1">
          <a:blip r:embed="rId3">
            <a:alphaModFix/>
          </a:blip>
          <a:srcRect l="14307" t="13359" r="10707"/>
          <a:stretch/>
        </p:blipFill>
        <p:spPr>
          <a:xfrm>
            <a:off x="1040650" y="2123949"/>
            <a:ext cx="3175950" cy="2846599"/>
          </a:xfrm>
          <a:prstGeom prst="rect">
            <a:avLst/>
          </a:prstGeom>
          <a:noFill/>
          <a:ln>
            <a:noFill/>
          </a:ln>
        </p:spPr>
      </p:pic>
      <p:pic>
        <p:nvPicPr>
          <p:cNvPr id="103" name="Shape 103"/>
          <p:cNvPicPr preferRelativeResize="0"/>
          <p:nvPr/>
        </p:nvPicPr>
        <p:blipFill>
          <a:blip r:embed="rId4">
            <a:alphaModFix/>
          </a:blip>
          <a:stretch>
            <a:fillRect/>
          </a:stretch>
        </p:blipFill>
        <p:spPr>
          <a:xfrm>
            <a:off x="6472362" y="0"/>
            <a:ext cx="2600073" cy="8241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04800" y="76200"/>
            <a:ext cx="6257100" cy="1341300"/>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Arial"/>
              <a:buNone/>
            </a:pPr>
            <a:r>
              <a:rPr lang="en-US" sz="3200" b="1">
                <a:solidFill>
                  <a:schemeClr val="accent1"/>
                </a:solidFill>
              </a:rPr>
              <a:t>Program Enhancements</a:t>
            </a:r>
          </a:p>
        </p:txBody>
      </p:sp>
      <p:sp>
        <p:nvSpPr>
          <p:cNvPr id="109" name="Shape 109"/>
          <p:cNvSpPr txBox="1">
            <a:spLocks noGrp="1"/>
          </p:cNvSpPr>
          <p:nvPr>
            <p:ph type="body" idx="1"/>
          </p:nvPr>
        </p:nvSpPr>
        <p:spPr>
          <a:xfrm>
            <a:off x="0" y="2361500"/>
            <a:ext cx="4498500" cy="2909399"/>
          </a:xfrm>
          <a:prstGeom prst="rect">
            <a:avLst/>
          </a:prstGeom>
          <a:noFill/>
          <a:ln>
            <a:noFill/>
          </a:ln>
        </p:spPr>
        <p:txBody>
          <a:bodyPr lIns="91425" tIns="45700" rIns="91425" bIns="45700" anchor="t" anchorCtr="0">
            <a:noAutofit/>
          </a:bodyPr>
          <a:lstStyle/>
          <a:p>
            <a:pPr marL="342900" marR="0" lvl="0" indent="-200660" algn="r" rtl="0">
              <a:spcBef>
                <a:spcPts val="0"/>
              </a:spcBef>
              <a:spcAft>
                <a:spcPts val="600"/>
              </a:spcAft>
              <a:buClr>
                <a:schemeClr val="dk1"/>
              </a:buClr>
              <a:buSzPct val="45833"/>
              <a:buFont typeface="Arial"/>
              <a:buNone/>
            </a:pPr>
            <a:r>
              <a:rPr lang="en-US" sz="2400"/>
              <a:t>Job Corps places new emphasis on credentials, postsecondary education, training for in-demand industry sectors and occupations, and Registered Apprenticeship programs.</a:t>
            </a:r>
          </a:p>
          <a:p>
            <a:pPr marL="342900" marR="0" lvl="0" indent="-200660" algn="ctr" rtl="0">
              <a:spcBef>
                <a:spcPts val="0"/>
              </a:spcBef>
              <a:spcAft>
                <a:spcPts val="600"/>
              </a:spcAft>
              <a:buClr>
                <a:schemeClr val="dk1"/>
              </a:buClr>
              <a:buFont typeface="Arial"/>
              <a:buNone/>
            </a:pPr>
            <a:endParaRPr sz="2400"/>
          </a:p>
          <a:p>
            <a:pPr marL="342900" marR="0" lvl="0" indent="-200660" algn="ctr" rtl="0">
              <a:spcBef>
                <a:spcPts val="0"/>
              </a:spcBef>
              <a:spcAft>
                <a:spcPts val="600"/>
              </a:spcAft>
              <a:buClr>
                <a:srgbClr val="A5A5A5"/>
              </a:buClr>
              <a:buFont typeface="Noto Symbol"/>
              <a:buNone/>
            </a:pPr>
            <a:endParaRPr sz="2400"/>
          </a:p>
        </p:txBody>
      </p:sp>
      <p:sp>
        <p:nvSpPr>
          <p:cNvPr id="110" name="Shape 110"/>
          <p:cNvSpPr txBox="1">
            <a:spLocks noGrp="1"/>
          </p:cNvSpPr>
          <p:nvPr>
            <p:ph type="sldNum" idx="12"/>
          </p:nvPr>
        </p:nvSpPr>
        <p:spPr>
          <a:xfrm>
            <a:off x="6705600" y="649287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pic>
        <p:nvPicPr>
          <p:cNvPr id="111" name="Shape 111"/>
          <p:cNvPicPr preferRelativeResize="0"/>
          <p:nvPr/>
        </p:nvPicPr>
        <p:blipFill>
          <a:blip r:embed="rId3">
            <a:alphaModFix/>
          </a:blip>
          <a:stretch>
            <a:fillRect/>
          </a:stretch>
        </p:blipFill>
        <p:spPr>
          <a:xfrm>
            <a:off x="4745500" y="2046075"/>
            <a:ext cx="3224799" cy="3224825"/>
          </a:xfrm>
          <a:prstGeom prst="rect">
            <a:avLst/>
          </a:prstGeom>
          <a:noFill/>
          <a:ln>
            <a:noFill/>
          </a:ln>
        </p:spPr>
      </p:pic>
      <p:pic>
        <p:nvPicPr>
          <p:cNvPr id="112" name="Shape 112"/>
          <p:cNvPicPr preferRelativeResize="0"/>
          <p:nvPr/>
        </p:nvPicPr>
        <p:blipFill>
          <a:blip r:embed="rId4">
            <a:alphaModFix/>
          </a:blip>
          <a:stretch>
            <a:fillRect/>
          </a:stretch>
        </p:blipFill>
        <p:spPr>
          <a:xfrm>
            <a:off x="6472362" y="0"/>
            <a:ext cx="2600073" cy="8241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04800" y="76200"/>
            <a:ext cx="6167700" cy="1341300"/>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Arial"/>
              <a:buNone/>
            </a:pPr>
            <a:r>
              <a:rPr lang="en-US" sz="3200" b="1">
                <a:solidFill>
                  <a:schemeClr val="accent1"/>
                </a:solidFill>
              </a:rPr>
              <a:t>Center Operator Selection</a:t>
            </a:r>
          </a:p>
        </p:txBody>
      </p:sp>
      <p:sp>
        <p:nvSpPr>
          <p:cNvPr id="118" name="Shape 118"/>
          <p:cNvSpPr txBox="1">
            <a:spLocks noGrp="1"/>
          </p:cNvSpPr>
          <p:nvPr>
            <p:ph type="sldNum" idx="12"/>
          </p:nvPr>
        </p:nvSpPr>
        <p:spPr>
          <a:xfrm>
            <a:off x="6705600" y="649287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pic>
        <p:nvPicPr>
          <p:cNvPr id="119" name="Shape 119"/>
          <p:cNvPicPr preferRelativeResize="0"/>
          <p:nvPr/>
        </p:nvPicPr>
        <p:blipFill rotWithShape="1">
          <a:blip r:embed="rId3">
            <a:alphaModFix/>
          </a:blip>
          <a:srcRect/>
          <a:stretch/>
        </p:blipFill>
        <p:spPr>
          <a:xfrm>
            <a:off x="5447451" y="2057400"/>
            <a:ext cx="2858350" cy="2594361"/>
          </a:xfrm>
          <a:prstGeom prst="rect">
            <a:avLst/>
          </a:prstGeom>
          <a:noFill/>
          <a:ln>
            <a:noFill/>
          </a:ln>
        </p:spPr>
      </p:pic>
      <p:pic>
        <p:nvPicPr>
          <p:cNvPr id="120" name="Shape 120"/>
          <p:cNvPicPr preferRelativeResize="0"/>
          <p:nvPr/>
        </p:nvPicPr>
        <p:blipFill>
          <a:blip r:embed="rId4">
            <a:alphaModFix/>
          </a:blip>
          <a:stretch>
            <a:fillRect/>
          </a:stretch>
        </p:blipFill>
        <p:spPr>
          <a:xfrm>
            <a:off x="6472362" y="0"/>
            <a:ext cx="2600073" cy="824100"/>
          </a:xfrm>
          <a:prstGeom prst="rect">
            <a:avLst/>
          </a:prstGeom>
          <a:noFill/>
          <a:ln>
            <a:noFill/>
          </a:ln>
        </p:spPr>
      </p:pic>
      <p:sp>
        <p:nvSpPr>
          <p:cNvPr id="121" name="Shape 121"/>
          <p:cNvSpPr txBox="1"/>
          <p:nvPr/>
        </p:nvSpPr>
        <p:spPr>
          <a:xfrm>
            <a:off x="197012" y="4953000"/>
            <a:ext cx="8485500" cy="824099"/>
          </a:xfrm>
          <a:prstGeom prst="rect">
            <a:avLst/>
          </a:prstGeom>
          <a:noFill/>
          <a:ln>
            <a:noFill/>
          </a:ln>
        </p:spPr>
        <p:txBody>
          <a:bodyPr lIns="91425" tIns="91425" rIns="91425" bIns="91425" anchor="t" anchorCtr="0">
            <a:noAutofit/>
          </a:bodyPr>
          <a:lstStyle/>
          <a:p>
            <a:pPr marL="457200" lvl="0" indent="-349250" rtl="0">
              <a:lnSpc>
                <a:spcPct val="100000"/>
              </a:lnSpc>
              <a:spcBef>
                <a:spcPts val="0"/>
              </a:spcBef>
              <a:buClr>
                <a:schemeClr val="dk1"/>
              </a:buClr>
              <a:buSzPct val="100000"/>
              <a:buFont typeface="Arial"/>
              <a:buChar char="●"/>
            </a:pPr>
            <a:r>
              <a:rPr lang="en-US" sz="1900" dirty="0">
                <a:solidFill>
                  <a:schemeClr val="dk1"/>
                </a:solidFill>
              </a:rPr>
              <a:t>The Secretary of Labor may not exercise option years for operators of “low performing” centers.</a:t>
            </a:r>
          </a:p>
        </p:txBody>
      </p:sp>
      <p:sp>
        <p:nvSpPr>
          <p:cNvPr id="122" name="Shape 122"/>
          <p:cNvSpPr txBox="1"/>
          <p:nvPr/>
        </p:nvSpPr>
        <p:spPr>
          <a:xfrm>
            <a:off x="180544" y="1834408"/>
            <a:ext cx="5176199" cy="3211199"/>
          </a:xfrm>
          <a:prstGeom prst="rect">
            <a:avLst/>
          </a:prstGeom>
          <a:noFill/>
          <a:ln>
            <a:noFill/>
          </a:ln>
        </p:spPr>
        <p:txBody>
          <a:bodyPr lIns="91425" tIns="45700" rIns="91425" bIns="45700" anchor="t" anchorCtr="0">
            <a:noAutofit/>
          </a:bodyPr>
          <a:lstStyle/>
          <a:p>
            <a:pPr marL="457200" lvl="0" indent="-349250" rtl="0">
              <a:lnSpc>
                <a:spcPct val="100000"/>
              </a:lnSpc>
              <a:spcBef>
                <a:spcPts val="0"/>
              </a:spcBef>
              <a:buClr>
                <a:srgbClr val="000000"/>
              </a:buClr>
              <a:buSzPct val="100000"/>
              <a:buFont typeface="Arial"/>
              <a:buChar char="●"/>
            </a:pPr>
            <a:r>
              <a:rPr lang="en-US" sz="1900" dirty="0">
                <a:solidFill>
                  <a:srgbClr val="000000"/>
                </a:solidFill>
              </a:rPr>
              <a:t>WIOA adds to the current list of considerations in selecting a Job Corps operator, and adds selection factors that must be included in a contract proposal to operate a center.</a:t>
            </a:r>
            <a:br>
              <a:rPr lang="en-US" sz="1900" dirty="0">
                <a:solidFill>
                  <a:srgbClr val="000000"/>
                </a:solidFill>
              </a:rPr>
            </a:br>
            <a:endParaRPr lang="en-US" sz="1000" dirty="0">
              <a:solidFill>
                <a:srgbClr val="000000"/>
              </a:solidFill>
            </a:endParaRPr>
          </a:p>
          <a:p>
            <a:pPr marL="457200" lvl="0" indent="-349250" rtl="0">
              <a:lnSpc>
                <a:spcPct val="100000"/>
              </a:lnSpc>
              <a:spcBef>
                <a:spcPts val="0"/>
              </a:spcBef>
              <a:buClr>
                <a:srgbClr val="000000"/>
              </a:buClr>
              <a:buSzPct val="100000"/>
              <a:buFont typeface="Arial"/>
              <a:buChar char="●"/>
            </a:pPr>
            <a:r>
              <a:rPr lang="en-US" sz="1900" dirty="0">
                <a:solidFill>
                  <a:srgbClr val="000000"/>
                </a:solidFill>
              </a:rPr>
              <a:t>Center operators that operate a center deemed to be “high performing” may compete in any competitive selection process to operate that center, including small business set-asides</a:t>
            </a:r>
            <a:r>
              <a:rPr lang="en-US" sz="1900" dirty="0"/>
              <a: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04800" y="76200"/>
            <a:ext cx="5945999" cy="1341300"/>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Arial"/>
              <a:buNone/>
            </a:pPr>
            <a:r>
              <a:rPr lang="en-US" sz="3200" b="1">
                <a:solidFill>
                  <a:schemeClr val="accent1"/>
                </a:solidFill>
              </a:rPr>
              <a:t>Performance Reporting</a:t>
            </a:r>
          </a:p>
        </p:txBody>
      </p:sp>
      <p:sp>
        <p:nvSpPr>
          <p:cNvPr id="128" name="Shape 128"/>
          <p:cNvSpPr txBox="1">
            <a:spLocks noGrp="1"/>
          </p:cNvSpPr>
          <p:nvPr>
            <p:ph type="body" idx="1"/>
          </p:nvPr>
        </p:nvSpPr>
        <p:spPr>
          <a:xfrm>
            <a:off x="3961550" y="2288387"/>
            <a:ext cx="4311899" cy="2740199"/>
          </a:xfrm>
          <a:prstGeom prst="rect">
            <a:avLst/>
          </a:prstGeom>
          <a:noFill/>
          <a:ln>
            <a:noFill/>
          </a:ln>
        </p:spPr>
        <p:txBody>
          <a:bodyPr lIns="91425" tIns="45700" rIns="91425" bIns="45700" anchor="t" anchorCtr="0">
            <a:noAutofit/>
          </a:bodyPr>
          <a:lstStyle/>
          <a:p>
            <a:pPr marL="142240" marR="0" lvl="0" indent="0" rtl="0">
              <a:spcBef>
                <a:spcPts val="0"/>
              </a:spcBef>
              <a:spcAft>
                <a:spcPts val="600"/>
              </a:spcAft>
              <a:buClr>
                <a:schemeClr val="dk1"/>
              </a:buClr>
              <a:buSzPct val="45833"/>
              <a:buFont typeface="Arial"/>
              <a:buNone/>
            </a:pPr>
            <a:r>
              <a:rPr lang="en-US" sz="2400">
                <a:solidFill>
                  <a:schemeClr val="dk1"/>
                </a:solidFill>
              </a:rPr>
              <a:t>WIOA aligns Job Corps with core programs by requiring Job Corps to report on common performance indicators applicable to the Youth formula program. </a:t>
            </a:r>
          </a:p>
        </p:txBody>
      </p:sp>
      <p:sp>
        <p:nvSpPr>
          <p:cNvPr id="129" name="Shape 129"/>
          <p:cNvSpPr txBox="1">
            <a:spLocks noGrp="1"/>
          </p:cNvSpPr>
          <p:nvPr>
            <p:ph type="sldNum" idx="12"/>
          </p:nvPr>
        </p:nvSpPr>
        <p:spPr>
          <a:xfrm>
            <a:off x="6705600" y="649287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pic>
        <p:nvPicPr>
          <p:cNvPr id="130" name="Shape 130"/>
          <p:cNvPicPr preferRelativeResize="0"/>
          <p:nvPr/>
        </p:nvPicPr>
        <p:blipFill>
          <a:blip r:embed="rId3">
            <a:alphaModFix/>
          </a:blip>
          <a:stretch>
            <a:fillRect/>
          </a:stretch>
        </p:blipFill>
        <p:spPr>
          <a:xfrm>
            <a:off x="925125" y="2084225"/>
            <a:ext cx="2759149" cy="3125300"/>
          </a:xfrm>
          <a:prstGeom prst="rect">
            <a:avLst/>
          </a:prstGeom>
          <a:noFill/>
          <a:ln>
            <a:noFill/>
          </a:ln>
        </p:spPr>
      </p:pic>
      <p:pic>
        <p:nvPicPr>
          <p:cNvPr id="131" name="Shape 131"/>
          <p:cNvPicPr preferRelativeResize="0"/>
          <p:nvPr/>
        </p:nvPicPr>
        <p:blipFill>
          <a:blip r:embed="rId4">
            <a:alphaModFix/>
          </a:blip>
          <a:stretch>
            <a:fillRect/>
          </a:stretch>
        </p:blipFill>
        <p:spPr>
          <a:xfrm>
            <a:off x="6472362" y="0"/>
            <a:ext cx="2600073" cy="8241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04800" y="76200"/>
            <a:ext cx="6064500" cy="1341300"/>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Arial"/>
              <a:buNone/>
            </a:pPr>
            <a:r>
              <a:rPr lang="en-US" sz="3200" b="1">
                <a:solidFill>
                  <a:schemeClr val="accent1"/>
                </a:solidFill>
              </a:rPr>
              <a:t>Performance Reporting</a:t>
            </a:r>
          </a:p>
        </p:txBody>
      </p:sp>
      <p:sp>
        <p:nvSpPr>
          <p:cNvPr id="137" name="Shape 137"/>
          <p:cNvSpPr txBox="1">
            <a:spLocks noGrp="1"/>
          </p:cNvSpPr>
          <p:nvPr>
            <p:ph type="body" idx="1"/>
          </p:nvPr>
        </p:nvSpPr>
        <p:spPr>
          <a:xfrm>
            <a:off x="176625" y="2177275"/>
            <a:ext cx="4091100" cy="3264599"/>
          </a:xfrm>
          <a:prstGeom prst="rect">
            <a:avLst/>
          </a:prstGeom>
          <a:noFill/>
          <a:ln>
            <a:noFill/>
          </a:ln>
        </p:spPr>
        <p:txBody>
          <a:bodyPr lIns="91425" tIns="45700" rIns="91425" bIns="45700" anchor="t" anchorCtr="0">
            <a:noAutofit/>
          </a:bodyPr>
          <a:lstStyle/>
          <a:p>
            <a:pPr marL="0" marR="0" lvl="0" indent="0" algn="r" rtl="0">
              <a:spcBef>
                <a:spcPts val="0"/>
              </a:spcBef>
              <a:spcAft>
                <a:spcPts val="600"/>
              </a:spcAft>
              <a:buClr>
                <a:schemeClr val="dk1"/>
              </a:buClr>
              <a:buSzPct val="50000"/>
              <a:buFont typeface="Arial"/>
              <a:buNone/>
            </a:pPr>
            <a:r>
              <a:rPr lang="en-US" sz="2200">
                <a:solidFill>
                  <a:schemeClr val="dk1"/>
                </a:solidFill>
              </a:rPr>
              <a:t>The Secretary of Labor’s required annual report to Congress on the performance of Job Corps centers and programs will now include information on the performance of recruiters and career transition service providers.</a:t>
            </a:r>
          </a:p>
          <a:p>
            <a:pPr marL="342900" marR="0" lvl="0" indent="-200660" algn="l" rtl="0">
              <a:spcBef>
                <a:spcPts val="0"/>
              </a:spcBef>
              <a:spcAft>
                <a:spcPts val="600"/>
              </a:spcAft>
              <a:buClr>
                <a:schemeClr val="dk1"/>
              </a:buClr>
              <a:buSzPct val="50000"/>
              <a:buFont typeface="Arial"/>
              <a:buNone/>
            </a:pPr>
            <a:r>
              <a:rPr lang="en-US" sz="2200">
                <a:solidFill>
                  <a:schemeClr val="dk1"/>
                </a:solidFill>
              </a:rPr>
              <a:t> </a:t>
            </a:r>
          </a:p>
        </p:txBody>
      </p:sp>
      <p:sp>
        <p:nvSpPr>
          <p:cNvPr id="138" name="Shape 138"/>
          <p:cNvSpPr txBox="1">
            <a:spLocks noGrp="1"/>
          </p:cNvSpPr>
          <p:nvPr>
            <p:ph type="sldNum" idx="12"/>
          </p:nvPr>
        </p:nvSpPr>
        <p:spPr>
          <a:xfrm>
            <a:off x="6705600" y="649287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pic>
        <p:nvPicPr>
          <p:cNvPr id="139" name="Shape 139"/>
          <p:cNvPicPr preferRelativeResize="0"/>
          <p:nvPr/>
        </p:nvPicPr>
        <p:blipFill rotWithShape="1">
          <a:blip r:embed="rId3">
            <a:alphaModFix/>
          </a:blip>
          <a:srcRect r="16079"/>
          <a:stretch/>
        </p:blipFill>
        <p:spPr>
          <a:xfrm>
            <a:off x="4514625" y="2042827"/>
            <a:ext cx="3838375" cy="3043748"/>
          </a:xfrm>
          <a:prstGeom prst="rect">
            <a:avLst/>
          </a:prstGeom>
          <a:noFill/>
          <a:ln>
            <a:noFill/>
          </a:ln>
        </p:spPr>
      </p:pic>
      <p:pic>
        <p:nvPicPr>
          <p:cNvPr id="140" name="Shape 140"/>
          <p:cNvPicPr preferRelativeResize="0"/>
          <p:nvPr/>
        </p:nvPicPr>
        <p:blipFill>
          <a:blip r:embed="rId4">
            <a:alphaModFix/>
          </a:blip>
          <a:stretch>
            <a:fillRect/>
          </a:stretch>
        </p:blipFill>
        <p:spPr>
          <a:xfrm>
            <a:off x="6472362" y="0"/>
            <a:ext cx="2600073" cy="8241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04800" y="76200"/>
            <a:ext cx="5827499" cy="1341300"/>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Arial"/>
              <a:buNone/>
            </a:pPr>
            <a:r>
              <a:rPr lang="en-US" sz="3200" b="1">
                <a:solidFill>
                  <a:schemeClr val="accent1"/>
                </a:solidFill>
              </a:rPr>
              <a:t>Oversight</a:t>
            </a:r>
          </a:p>
        </p:txBody>
      </p:sp>
      <p:sp>
        <p:nvSpPr>
          <p:cNvPr id="146" name="Shape 146"/>
          <p:cNvSpPr txBox="1">
            <a:spLocks noGrp="1"/>
          </p:cNvSpPr>
          <p:nvPr>
            <p:ph type="body" idx="1"/>
          </p:nvPr>
        </p:nvSpPr>
        <p:spPr>
          <a:xfrm>
            <a:off x="4855200" y="2207825"/>
            <a:ext cx="3907800" cy="2861100"/>
          </a:xfrm>
          <a:prstGeom prst="rect">
            <a:avLst/>
          </a:prstGeom>
          <a:noFill/>
          <a:ln>
            <a:noFill/>
          </a:ln>
        </p:spPr>
        <p:txBody>
          <a:bodyPr lIns="91425" tIns="45700" rIns="91425" bIns="45700" anchor="t" anchorCtr="0">
            <a:noAutofit/>
          </a:bodyPr>
          <a:lstStyle/>
          <a:p>
            <a:pPr marL="0" lvl="0" indent="0" rtl="0">
              <a:spcBef>
                <a:spcPts val="0"/>
              </a:spcBef>
              <a:buClr>
                <a:schemeClr val="dk1"/>
              </a:buClr>
              <a:buSzPct val="45833"/>
              <a:buFont typeface="Arial"/>
              <a:buNone/>
            </a:pPr>
            <a:r>
              <a:rPr lang="en-US" sz="2400"/>
              <a:t>WIOA requires the Department of Labor to collect more data on Job Corps operations and financial management to better inform Congress and the public on the program. </a:t>
            </a:r>
          </a:p>
        </p:txBody>
      </p:sp>
      <p:sp>
        <p:nvSpPr>
          <p:cNvPr id="147" name="Shape 147"/>
          <p:cNvSpPr txBox="1">
            <a:spLocks noGrp="1"/>
          </p:cNvSpPr>
          <p:nvPr>
            <p:ph type="sldNum" idx="12"/>
          </p:nvPr>
        </p:nvSpPr>
        <p:spPr>
          <a:xfrm>
            <a:off x="6705600" y="649287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pic>
        <p:nvPicPr>
          <p:cNvPr id="148" name="Shape 148"/>
          <p:cNvPicPr preferRelativeResize="0"/>
          <p:nvPr/>
        </p:nvPicPr>
        <p:blipFill rotWithShape="1">
          <a:blip r:embed="rId3">
            <a:alphaModFix/>
          </a:blip>
          <a:srcRect l="3321" t="6533" r="11738"/>
          <a:stretch/>
        </p:blipFill>
        <p:spPr>
          <a:xfrm>
            <a:off x="923375" y="2207825"/>
            <a:ext cx="3700124" cy="2709675"/>
          </a:xfrm>
          <a:prstGeom prst="rect">
            <a:avLst/>
          </a:prstGeom>
          <a:noFill/>
          <a:ln>
            <a:noFill/>
          </a:ln>
        </p:spPr>
      </p:pic>
      <p:pic>
        <p:nvPicPr>
          <p:cNvPr id="149" name="Shape 149"/>
          <p:cNvPicPr preferRelativeResize="0"/>
          <p:nvPr/>
        </p:nvPicPr>
        <p:blipFill>
          <a:blip r:embed="rId4">
            <a:alphaModFix/>
          </a:blip>
          <a:stretch>
            <a:fillRect/>
          </a:stretch>
        </p:blipFill>
        <p:spPr>
          <a:xfrm>
            <a:off x="6472362" y="0"/>
            <a:ext cx="2600073" cy="8241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596EF04175EE4FA62197F2113EE347" ma:contentTypeVersion="11" ma:contentTypeDescription="Create a new document." ma:contentTypeScope="" ma:versionID="54129c8016e3d6ca5a1d681c22803398">
  <xsd:schema xmlns:xsd="http://www.w3.org/2001/XMLSchema" xmlns:xs="http://www.w3.org/2001/XMLSchema" xmlns:p="http://schemas.microsoft.com/office/2006/metadata/properties" xmlns:ns2="be0221d5-47f6-480c-a022-5cf56ad906dc" targetNamespace="http://schemas.microsoft.com/office/2006/metadata/properties" ma:root="true" ma:fieldsID="fe3d0a30820efb893a253d51af25b750" ns2:_="">
    <xsd:import namespace="be0221d5-47f6-480c-a022-5cf56ad906d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_x0031_"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0221d5-47f6-480c-a022-5cf56ad906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x0031_" ma:index="16" nillable="true" ma:displayName="1" ma:decimals="0" ma:format="Dropdown" ma:internalName="_x0031_" ma:percentage="FALSE">
      <xsd:simpleType>
        <xsd:restriction base="dms:Number"/>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0031_ xmlns="be0221d5-47f6-480c-a022-5cf56ad906dc" xsi:nil="true"/>
  </documentManagement>
</p:properties>
</file>

<file path=customXml/itemProps1.xml><?xml version="1.0" encoding="utf-8"?>
<ds:datastoreItem xmlns:ds="http://schemas.openxmlformats.org/officeDocument/2006/customXml" ds:itemID="{9B4FD51C-E0AF-4118-B882-3C9D6C34E9B8}"/>
</file>

<file path=customXml/itemProps2.xml><?xml version="1.0" encoding="utf-8"?>
<ds:datastoreItem xmlns:ds="http://schemas.openxmlformats.org/officeDocument/2006/customXml" ds:itemID="{6EE7F0D0-14B6-46EF-94EB-506D3D52E651}"/>
</file>

<file path=customXml/itemProps3.xml><?xml version="1.0" encoding="utf-8"?>
<ds:datastoreItem xmlns:ds="http://schemas.openxmlformats.org/officeDocument/2006/customXml" ds:itemID="{516FF3E6-4D6E-4402-992C-090AF0C76B70}"/>
</file>

<file path=docProps/app.xml><?xml version="1.0" encoding="utf-8"?>
<Properties xmlns="http://schemas.openxmlformats.org/officeDocument/2006/extended-properties" xmlns:vt="http://schemas.openxmlformats.org/officeDocument/2006/docPropsVTypes">
  <TotalTime>3</TotalTime>
  <Words>303</Words>
  <Application>Microsoft Office PowerPoint</Application>
  <PresentationFormat>On-screen Show (4:3)</PresentationFormat>
  <Paragraphs>40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Noto Symbol</vt:lpstr>
      <vt:lpstr>Wingdings</vt:lpstr>
      <vt:lpstr>Office Theme</vt:lpstr>
      <vt:lpstr>Job Corps</vt:lpstr>
      <vt:lpstr>Presenter</vt:lpstr>
      <vt:lpstr>Program Enhancements</vt:lpstr>
      <vt:lpstr>Program Enhancements</vt:lpstr>
      <vt:lpstr>Program Enhancements</vt:lpstr>
      <vt:lpstr>Center Operator Selection</vt:lpstr>
      <vt:lpstr>Performance Reporting</vt:lpstr>
      <vt:lpstr>Performance Reporting</vt:lpstr>
      <vt:lpstr>Oversight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Corps</dc:title>
  <dc:creator>Jen</dc:creator>
  <cp:lastModifiedBy>Jen Chingwe</cp:lastModifiedBy>
  <cp:revision>3</cp:revision>
  <dcterms:modified xsi:type="dcterms:W3CDTF">2014-11-18T20:18:56Z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0x01010087596EF04175EE4FA62197F2113EE347</vt:lpwstr>
  </property>
</Properties>
</file>