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6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nchingwemahernet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60F68DA-DE2C-4F96-9D0C-D53F097CDFDB}">
  <a:tblStyle styleId="{F60F68DA-DE2C-4F96-9D0C-D53F097CDFDB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0561593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741273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>
                <a:solidFill>
                  <a:schemeClr val="dk1"/>
                </a:solidFill>
              </a:rPr>
              <a:t>Presenter introduces her/himself and indicates what this section will cover.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1200">
                <a:solidFill>
                  <a:schemeClr val="dk1"/>
                </a:solidFill>
              </a:rPr>
              <a:t>This section will cover the following topics related to Wagner-Peyser Employment Services and Unemployment Insurance:</a:t>
            </a:r>
          </a:p>
          <a:p>
            <a:pPr lvl="0" rtl="0">
              <a:spcBef>
                <a:spcPts val="0"/>
              </a:spcBef>
              <a:buNone/>
            </a:pPr>
            <a:endParaRPr sz="1200">
              <a:solidFill>
                <a:schemeClr val="dk1"/>
              </a:solidFill>
            </a:endParaRPr>
          </a:p>
          <a:p>
            <a:pPr marL="457200" lvl="0" indent="-3048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1200">
                <a:solidFill>
                  <a:schemeClr val="dk1"/>
                </a:solidFill>
              </a:rPr>
              <a:t>WIOA Impact on Wagner-Peyser</a:t>
            </a:r>
          </a:p>
          <a:p>
            <a:pPr marL="457200" lvl="0" indent="-3048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1200">
                <a:solidFill>
                  <a:schemeClr val="dk1"/>
                </a:solidFill>
              </a:rPr>
              <a:t>Unemployment Insurance and Wagner-Peyser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>
              <a:solidFill>
                <a:schemeClr val="dk1"/>
              </a:solidFill>
            </a:endParaRP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60471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sz="1100">
              <a:solidFill>
                <a:srgbClr val="59595B"/>
              </a:solidFill>
            </a:endParaRPr>
          </a:p>
          <a:p>
            <a:pPr>
              <a:spcBef>
                <a:spcPts val="0"/>
              </a:spcBef>
              <a:buNone/>
            </a:pPr>
            <a:endParaRPr sz="1100"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89488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100"/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964034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100"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117784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27121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100"/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72289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0"/>
            <a:ext cx="9144000" cy="5943599"/>
          </a:xfrm>
          <a:prstGeom prst="rect">
            <a:avLst/>
          </a:prstGeom>
          <a:gradFill>
            <a:gsLst>
              <a:gs pos="0">
                <a:srgbClr val="AECCF1"/>
              </a:gs>
              <a:gs pos="50000">
                <a:srgbClr val="CEE0F6"/>
              </a:gs>
              <a:gs pos="100000">
                <a:srgbClr val="E7F1FA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Shape 2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ubTitle" idx="1"/>
          </p:nvPr>
        </p:nvSpPr>
        <p:spPr>
          <a:xfrm>
            <a:off x="685800" y="3810000"/>
            <a:ext cx="7086600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600"/>
              </a:spcAft>
              <a:buClr>
                <a:srgbClr val="A5A5A5"/>
              </a:buClr>
              <a:buFont typeface="Noto Symbol"/>
              <a:buNone/>
              <a:defRPr/>
            </a:lvl1pPr>
            <a:lvl2pPr marL="457200" marR="0" indent="0" algn="ctr" rtl="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Noto Symbol"/>
              <a:buNone/>
              <a:defRPr/>
            </a:lvl2pPr>
            <a:lvl3pPr marL="914400" marR="0" indent="0" algn="ctr" rtl="0">
              <a:spcBef>
                <a:spcPts val="0"/>
              </a:spcBef>
              <a:spcAft>
                <a:spcPts val="600"/>
              </a:spcAft>
              <a:buClr>
                <a:srgbClr val="538CD5"/>
              </a:buClr>
              <a:buFont typeface="Noto Symbol"/>
              <a:buNone/>
              <a:defRPr/>
            </a:lvl3pPr>
            <a:lvl4pPr marL="1371600" marR="0" indent="0" algn="ctr" rtl="0">
              <a:spcBef>
                <a:spcPts val="0"/>
              </a:spcBef>
              <a:spcAft>
                <a:spcPts val="600"/>
              </a:spcAft>
              <a:buClr>
                <a:srgbClr val="888888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0"/>
              </a:spcBef>
              <a:spcAft>
                <a:spcPts val="600"/>
              </a:spcAft>
              <a:buClr>
                <a:srgbClr val="888888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pic>
        <p:nvPicPr>
          <p:cNvPr id="27" name="Shape 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170846"/>
            <a:ext cx="9144000" cy="17727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8458200" cy="1341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04800" y="1600200"/>
            <a:ext cx="8458200" cy="426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00660" algn="l" rtl="0">
              <a:spcBef>
                <a:spcPts val="0"/>
              </a:spcBef>
              <a:spcAft>
                <a:spcPts val="600"/>
              </a:spcAft>
              <a:buClr>
                <a:srgbClr val="A5A5A5"/>
              </a:buClr>
              <a:buFont typeface="Noto Symbol"/>
              <a:buChar char="▪"/>
              <a:defRPr/>
            </a:lvl1pPr>
            <a:lvl2pPr marL="742950" indent="-158750" algn="l" rtl="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Noto Symbol"/>
              <a:buChar char="▪"/>
              <a:defRPr/>
            </a:lvl2pPr>
            <a:lvl3pPr marL="1143000" indent="-116839" algn="l" rtl="0">
              <a:spcBef>
                <a:spcPts val="0"/>
              </a:spcBef>
              <a:spcAft>
                <a:spcPts val="600"/>
              </a:spcAft>
              <a:buClr>
                <a:srgbClr val="538CD5"/>
              </a:buClr>
              <a:buFont typeface="Noto Symbol"/>
              <a:buChar char="▪"/>
              <a:defRPr/>
            </a:lvl3pPr>
            <a:lvl4pPr marL="1600200" indent="-1079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333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0" y="0"/>
            <a:ext cx="9144000" cy="5943599"/>
          </a:xfrm>
          <a:prstGeom prst="rect">
            <a:avLst/>
          </a:prstGeom>
          <a:gradFill>
            <a:gsLst>
              <a:gs pos="0">
                <a:srgbClr val="AECCF1"/>
              </a:gs>
              <a:gs pos="50000">
                <a:srgbClr val="CEE0F6"/>
              </a:gs>
              <a:gs pos="100000">
                <a:srgbClr val="E7F1FA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722312" y="1990725"/>
            <a:ext cx="7772400" cy="20478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722312" y="4114800"/>
            <a:ext cx="7772400" cy="1347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pic>
        <p:nvPicPr>
          <p:cNvPr id="41" name="Shape 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170846"/>
            <a:ext cx="9144000" cy="17727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8458200" cy="1341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04800" y="1600200"/>
            <a:ext cx="4038599" cy="426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724400" y="1600200"/>
            <a:ext cx="4038599" cy="426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8458200" cy="1341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04800" y="1600200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304800" y="2373311"/>
            <a:ext cx="4040187" cy="35702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3"/>
          </p:nvPr>
        </p:nvSpPr>
        <p:spPr>
          <a:xfrm>
            <a:off x="4721225" y="1600200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4"/>
          </p:nvPr>
        </p:nvSpPr>
        <p:spPr>
          <a:xfrm>
            <a:off x="4721225" y="2373311"/>
            <a:ext cx="4041774" cy="35702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8458200" cy="1341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8458200" cy="1341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2400299" y="-495299"/>
            <a:ext cx="4267199" cy="845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00660" algn="l" rtl="0">
              <a:spcBef>
                <a:spcPts val="0"/>
              </a:spcBef>
              <a:spcAft>
                <a:spcPts val="600"/>
              </a:spcAft>
              <a:buClr>
                <a:srgbClr val="A5A5A5"/>
              </a:buClr>
              <a:buFont typeface="Noto Symbol"/>
              <a:buChar char="▪"/>
              <a:defRPr/>
            </a:lvl1pPr>
            <a:lvl2pPr marL="742950" indent="-158750" algn="l" rtl="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Noto Symbol"/>
              <a:buChar char="▪"/>
              <a:defRPr/>
            </a:lvl2pPr>
            <a:lvl3pPr marL="1143000" indent="-116839" algn="l" rtl="0">
              <a:spcBef>
                <a:spcPts val="0"/>
              </a:spcBef>
              <a:spcAft>
                <a:spcPts val="600"/>
              </a:spcAft>
              <a:buClr>
                <a:srgbClr val="538CD5"/>
              </a:buClr>
              <a:buFont typeface="Noto Symbol"/>
              <a:buChar char="▪"/>
              <a:defRPr/>
            </a:lvl3pPr>
            <a:lvl4pPr marL="1600200" indent="-1079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333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hape 9"/>
          <p:cNvCxnSpPr/>
          <p:nvPr/>
        </p:nvCxnSpPr>
        <p:spPr>
          <a:xfrm>
            <a:off x="0" y="1447800"/>
            <a:ext cx="9144000" cy="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Shape 10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gradFill>
            <a:gsLst>
              <a:gs pos="0">
                <a:srgbClr val="AECCF1"/>
              </a:gs>
              <a:gs pos="50000">
                <a:srgbClr val="CEE0F6"/>
              </a:gs>
              <a:gs pos="100000">
                <a:srgbClr val="E7F1FA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8458200" cy="1341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304800" y="1600200"/>
            <a:ext cx="8458200" cy="426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00660" algn="l" rtl="0">
              <a:spcBef>
                <a:spcPts val="0"/>
              </a:spcBef>
              <a:spcAft>
                <a:spcPts val="600"/>
              </a:spcAft>
              <a:buClr>
                <a:srgbClr val="A5A5A5"/>
              </a:buClr>
              <a:buFont typeface="Noto Symbol"/>
              <a:buChar char="▪"/>
              <a:defRPr/>
            </a:lvl1pPr>
            <a:lvl2pPr marL="742950" marR="0" indent="-158750" algn="l" rtl="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Noto Symbol"/>
              <a:buChar char="▪"/>
              <a:defRPr/>
            </a:lvl2pPr>
            <a:lvl3pPr marL="1143000" marR="0" indent="-116839" algn="l" rtl="0">
              <a:spcBef>
                <a:spcPts val="0"/>
              </a:spcBef>
              <a:spcAft>
                <a:spcPts val="600"/>
              </a:spcAft>
              <a:buClr>
                <a:srgbClr val="538CD5"/>
              </a:buClr>
              <a:buFont typeface="Noto Symbol"/>
              <a:buChar char="▪"/>
              <a:defRPr/>
            </a:lvl3pPr>
            <a:lvl4pPr marL="1600200" marR="0" indent="-1079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333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pic>
        <p:nvPicPr>
          <p:cNvPr id="16" name="Shape 1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200400" y="6093160"/>
            <a:ext cx="5714999" cy="41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Shape 1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4441" y="6096000"/>
            <a:ext cx="2853559" cy="45567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" name="Shape 18"/>
          <p:cNvCxnSpPr/>
          <p:nvPr/>
        </p:nvCxnSpPr>
        <p:spPr>
          <a:xfrm>
            <a:off x="0" y="5943600"/>
            <a:ext cx="9144000" cy="0"/>
          </a:xfrm>
          <a:prstGeom prst="straightConnector1">
            <a:avLst/>
          </a:prstGeom>
          <a:noFill/>
          <a:ln w="9525" cap="flat">
            <a:solidFill>
              <a:srgbClr val="C5D8F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9" name="Shape 1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0" y="637622"/>
            <a:ext cx="9144000" cy="81017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ctrTitle"/>
          </p:nvPr>
        </p:nvSpPr>
        <p:spPr>
          <a:xfrm>
            <a:off x="685800" y="1746650"/>
            <a:ext cx="8153399" cy="2438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400" b="1">
                <a:solidFill>
                  <a:schemeClr val="accent1"/>
                </a:solidFill>
              </a:rPr>
              <a:t>Wagner-Peyser </a:t>
            </a:r>
          </a:p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400" b="1">
                <a:solidFill>
                  <a:schemeClr val="accent1"/>
                </a:solidFill>
              </a:rPr>
              <a:t>Employment Services and </a:t>
            </a:r>
          </a:p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400" b="1">
                <a:solidFill>
                  <a:schemeClr val="accent1"/>
                </a:solidFill>
              </a:rPr>
              <a:t>Unemployment Insurance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72362" y="0"/>
            <a:ext cx="2600073" cy="82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6167700" cy="134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600" b="1">
                <a:solidFill>
                  <a:schemeClr val="accent1"/>
                </a:solidFill>
              </a:rPr>
              <a:t>Presenter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1291350" y="2470775"/>
            <a:ext cx="6485100" cy="2363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000" b="1"/>
              <a:t>Gay Gilbert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400" b="1"/>
              <a:t>Administrator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400" b="1"/>
              <a:t>Office of Unemployment Insurance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Employment and Training Administration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400"/>
              <a:t>U.S. Department of Labor</a:t>
            </a:r>
          </a:p>
          <a:p>
            <a:pPr lvl="0" rtl="0">
              <a:spcBef>
                <a:spcPts val="0"/>
              </a:spcBef>
              <a:buNone/>
            </a:pPr>
            <a:endParaRPr sz="2400" b="1"/>
          </a:p>
        </p:txBody>
      </p:sp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72362" y="0"/>
            <a:ext cx="2600073" cy="8241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Shape 93"/>
          <p:cNvSpPr txBox="1"/>
          <p:nvPr/>
        </p:nvSpPr>
        <p:spPr>
          <a:xfrm>
            <a:off x="78900" y="5538425"/>
            <a:ext cx="89861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>
                <a:solidFill>
                  <a:srgbClr val="000000"/>
                </a:solidFill>
              </a:rPr>
              <a:t>Have a question or comment about WIOA?  E-mail </a:t>
            </a:r>
            <a:r>
              <a:rPr lang="en-US" b="1">
                <a:solidFill>
                  <a:srgbClr val="000000"/>
                </a:solidFill>
              </a:rPr>
              <a:t>DOL.WIOA@dol.gov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226850" y="76200"/>
            <a:ext cx="5844299" cy="134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200" b="1">
                <a:solidFill>
                  <a:schemeClr val="accent1"/>
                </a:solidFill>
              </a:rPr>
              <a:t>WIOA Impact on Wagner-Peyser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4440100" y="2504762"/>
            <a:ext cx="4114800" cy="290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000" dirty="0"/>
              <a:t>Required co-location in</a:t>
            </a:r>
            <a:br>
              <a:rPr lang="en-US" sz="2000" dirty="0"/>
            </a:br>
            <a:r>
              <a:rPr lang="en-US" sz="2000" dirty="0"/>
              <a:t>One-Stop centers</a:t>
            </a:r>
            <a:br>
              <a:rPr lang="en-US" sz="2000" dirty="0"/>
            </a:br>
            <a:endParaRPr lang="en-US" sz="1000" dirty="0"/>
          </a:p>
          <a:p>
            <a:pPr marL="457200" lvl="0" indent="-3556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000" dirty="0"/>
              <a:t>Required core program and included in unified state plan</a:t>
            </a:r>
            <a:br>
              <a:rPr lang="en-US" sz="2000" dirty="0"/>
            </a:br>
            <a:endParaRPr lang="en-US" sz="1000" dirty="0"/>
          </a:p>
          <a:p>
            <a:pPr marL="457200" lvl="0" indent="-3556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000" dirty="0"/>
              <a:t>Aligned performance metrics</a:t>
            </a:r>
          </a:p>
          <a:p>
            <a:pPr lvl="0" rtl="0">
              <a:spcBef>
                <a:spcPts val="0"/>
              </a:spcBef>
              <a:buNone/>
            </a:pPr>
            <a:endParaRPr sz="1000" dirty="0"/>
          </a:p>
          <a:p>
            <a:pPr marL="457200" lvl="0" indent="-3556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000" dirty="0"/>
              <a:t>New focus of Governor’s 10% on staff development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226850" y="1625050"/>
            <a:ext cx="6631200" cy="58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 sz="2400" b="1">
                <a:solidFill>
                  <a:srgbClr val="434343"/>
                </a:solidFill>
              </a:rPr>
              <a:t>Wagner-Peyser Employment Services</a:t>
            </a:r>
          </a:p>
          <a:p>
            <a:pPr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pic>
        <p:nvPicPr>
          <p:cNvPr id="102" name="Shape 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72362" y="0"/>
            <a:ext cx="2600073" cy="82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/>
          <p:cNvPicPr preferRelativeResize="0"/>
          <p:nvPr/>
        </p:nvPicPr>
        <p:blipFill rotWithShape="1">
          <a:blip r:embed="rId4">
            <a:alphaModFix/>
          </a:blip>
          <a:srcRect r="9812"/>
          <a:stretch/>
        </p:blipFill>
        <p:spPr>
          <a:xfrm>
            <a:off x="612775" y="2504775"/>
            <a:ext cx="3673127" cy="26285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6167700" cy="134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200" b="1">
                <a:solidFill>
                  <a:schemeClr val="accent1"/>
                </a:solidFill>
              </a:rPr>
              <a:t>Unemployment Insurance and Wagner-Peyser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5010275" y="7587125"/>
            <a:ext cx="8458200" cy="199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spcBef>
                <a:spcPts val="600"/>
              </a:spcBef>
              <a:buClr>
                <a:schemeClr val="dk1"/>
              </a:buClr>
              <a:buFont typeface="Calibri"/>
              <a:buChar char="▪"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rtl="0">
              <a:lnSpc>
                <a:spcPct val="115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Calibri"/>
              <a:buChar char="▪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Local plans must  include a description of the strategies and services that will  strengthen linkages between the one-stop delivery system and unemployment insurance programs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175650" y="1585175"/>
            <a:ext cx="8741100" cy="68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200" b="1">
                <a:solidFill>
                  <a:srgbClr val="434343"/>
                </a:solidFill>
              </a:rPr>
              <a:t>Enhanced Services for Unemployment Insurance Claimants</a:t>
            </a:r>
            <a:r>
              <a:rPr lang="en-US" sz="2400" b="1">
                <a:solidFill>
                  <a:srgbClr val="434343"/>
                </a:solidFill>
              </a:rPr>
              <a:t> 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3513150" y="2269175"/>
            <a:ext cx="5403600" cy="3607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000" dirty="0">
                <a:solidFill>
                  <a:schemeClr val="dk1"/>
                </a:solidFill>
              </a:rPr>
              <a:t>Unemployment insurance (UI) claimants are a core customer of the </a:t>
            </a:r>
            <a:r>
              <a:rPr lang="en-US" sz="2000" dirty="0" smtClean="0">
                <a:solidFill>
                  <a:schemeClr val="dk1"/>
                </a:solidFill>
              </a:rPr>
              <a:t>Wagner-</a:t>
            </a:r>
            <a:r>
              <a:rPr lang="en-US" sz="2000" dirty="0" err="1" smtClean="0">
                <a:solidFill>
                  <a:schemeClr val="dk1"/>
                </a:solidFill>
              </a:rPr>
              <a:t>Peyser</a:t>
            </a:r>
            <a:r>
              <a:rPr lang="en-US" sz="2000" dirty="0" smtClean="0">
                <a:solidFill>
                  <a:schemeClr val="dk1"/>
                </a:solidFill>
              </a:rPr>
              <a:t> </a:t>
            </a:r>
            <a:r>
              <a:rPr lang="en-US" sz="2000" dirty="0">
                <a:solidFill>
                  <a:schemeClr val="dk1"/>
                </a:solidFill>
              </a:rPr>
              <a:t>Employment Services program.</a:t>
            </a:r>
            <a:br>
              <a:rPr lang="en-US" sz="2000" dirty="0">
                <a:solidFill>
                  <a:schemeClr val="dk1"/>
                </a:solidFill>
              </a:rPr>
            </a:br>
            <a:endParaRPr lang="en-US" sz="1000" dirty="0">
              <a:solidFill>
                <a:schemeClr val="dk1"/>
              </a:solidFill>
            </a:endParaRPr>
          </a:p>
          <a:p>
            <a:pPr marL="457200" lvl="0" indent="-355600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000" dirty="0">
                <a:solidFill>
                  <a:schemeClr val="dk1"/>
                </a:solidFill>
              </a:rPr>
              <a:t>UI claimants receive enhanced career services including assistance with UI claims filing and eligibility assessments.</a:t>
            </a:r>
            <a:br>
              <a:rPr lang="en-US" sz="2000" dirty="0">
                <a:solidFill>
                  <a:schemeClr val="dk1"/>
                </a:solidFill>
              </a:rPr>
            </a:br>
            <a:endParaRPr lang="en-US" sz="1000" dirty="0">
              <a:solidFill>
                <a:schemeClr val="dk1"/>
              </a:solidFill>
            </a:endParaRPr>
          </a:p>
          <a:p>
            <a:pPr marL="457200" lvl="0" indent="-355600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000" dirty="0">
                <a:solidFill>
                  <a:schemeClr val="dk1"/>
                </a:solidFill>
              </a:rPr>
              <a:t>UI claimants receive referrals to an array of training and education resources. </a:t>
            </a:r>
          </a:p>
        </p:txBody>
      </p:sp>
      <p:pic>
        <p:nvPicPr>
          <p:cNvPr id="113" name="Shape 1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7800" y="2436850"/>
            <a:ext cx="3125349" cy="3049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Shape 1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72362" y="0"/>
            <a:ext cx="2600073" cy="82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6070800" cy="134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200" b="1">
                <a:solidFill>
                  <a:schemeClr val="accent1"/>
                </a:solidFill>
              </a:rPr>
              <a:t>Unemployment Insurance and Wagner-Peyser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5010275" y="7587125"/>
            <a:ext cx="8458200" cy="199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spcBef>
                <a:spcPts val="600"/>
              </a:spcBef>
              <a:buClr>
                <a:schemeClr val="dk1"/>
              </a:buClr>
              <a:buFont typeface="Calibri"/>
              <a:buChar char="▪"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rtl="0">
              <a:lnSpc>
                <a:spcPct val="115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Calibri"/>
              <a:buChar char="▪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Local plans must  include a description of the strategies and services that will  strengthen linkages between the one-stop delivery system and unemployment insurance programs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304800" y="1585175"/>
            <a:ext cx="8458200" cy="68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400" b="1">
                <a:solidFill>
                  <a:srgbClr val="434343"/>
                </a:solidFill>
              </a:rPr>
              <a:t>One-Stop Centers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235800" y="2363450"/>
            <a:ext cx="4308300" cy="3059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>
                <a:solidFill>
                  <a:schemeClr val="dk1"/>
                </a:solidFill>
              </a:rPr>
              <a:t>Local plans must include a description of strategies and services to strengthen linkages between Unemployment Insurance and One-Stop centers.</a:t>
            </a:r>
          </a:p>
          <a:p>
            <a:pPr lvl="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sz="2400"/>
          </a:p>
        </p:txBody>
      </p:sp>
      <p:pic>
        <p:nvPicPr>
          <p:cNvPr id="124" name="Shape 1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23700" y="2578987"/>
            <a:ext cx="3708650" cy="2468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Shape 1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72362" y="0"/>
            <a:ext cx="2600073" cy="82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6039000" cy="1341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200" b="1">
                <a:solidFill>
                  <a:schemeClr val="accent1"/>
                </a:solidFill>
              </a:rPr>
              <a:t>Unemployment Insurance and Wagner-Peyser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187553" y="2302232"/>
            <a:ext cx="6257100" cy="356516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925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1900" dirty="0">
                <a:solidFill>
                  <a:schemeClr val="dk1"/>
                </a:solidFill>
              </a:rPr>
              <a:t>Unified state plans require focus on integrated data systems across core, education, and UI programs.</a:t>
            </a:r>
            <a:br>
              <a:rPr lang="en-US" sz="1900" dirty="0">
                <a:solidFill>
                  <a:schemeClr val="dk1"/>
                </a:solidFill>
              </a:rPr>
            </a:br>
            <a:endParaRPr lang="en-US" sz="1000" dirty="0">
              <a:solidFill>
                <a:schemeClr val="dk1"/>
              </a:solidFill>
            </a:endParaRPr>
          </a:p>
          <a:p>
            <a:pPr marL="457200" lvl="0" indent="-34925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1900" dirty="0">
                <a:solidFill>
                  <a:schemeClr val="dk1"/>
                </a:solidFill>
              </a:rPr>
              <a:t>Labor market and workforce information is a critical foundation for workforce strategies and a key career service to be delivered through the One-Stop system.</a:t>
            </a:r>
            <a:br>
              <a:rPr lang="en-US" sz="1900" dirty="0">
                <a:solidFill>
                  <a:schemeClr val="dk1"/>
                </a:solidFill>
              </a:rPr>
            </a:br>
            <a:endParaRPr lang="en-US" sz="1000" dirty="0">
              <a:solidFill>
                <a:schemeClr val="dk1"/>
              </a:solidFill>
            </a:endParaRPr>
          </a:p>
          <a:p>
            <a:pPr marL="457200" lvl="0" indent="-34925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1900" dirty="0">
                <a:solidFill>
                  <a:schemeClr val="dk1"/>
                </a:solidFill>
              </a:rPr>
              <a:t>WIOA envisions continuous improvement of labor market and workforce information through collaboration among federal agencies, states, and </a:t>
            </a:r>
            <a:br>
              <a:rPr lang="en-US" sz="1900" dirty="0">
                <a:solidFill>
                  <a:schemeClr val="dk1"/>
                </a:solidFill>
              </a:rPr>
            </a:br>
            <a:r>
              <a:rPr lang="en-US" sz="1900" dirty="0">
                <a:solidFill>
                  <a:schemeClr val="dk1"/>
                </a:solidFill>
              </a:rPr>
              <a:t>the new Workforce Information Advisory Council.</a:t>
            </a:r>
          </a:p>
          <a:p>
            <a:pPr marL="142240" indent="0">
              <a:spcBef>
                <a:spcPts val="0"/>
              </a:spcBef>
              <a:buNone/>
            </a:pPr>
            <a:endParaRPr sz="1900" dirty="0">
              <a:solidFill>
                <a:schemeClr val="dk1"/>
              </a:solidFill>
            </a:endParaRPr>
          </a:p>
        </p:txBody>
      </p:sp>
      <p:sp>
        <p:nvSpPr>
          <p:cNvPr id="132" name="Shape 132"/>
          <p:cNvSpPr txBox="1"/>
          <p:nvPr/>
        </p:nvSpPr>
        <p:spPr>
          <a:xfrm>
            <a:off x="225750" y="1598975"/>
            <a:ext cx="8692500" cy="5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200" b="1">
                <a:solidFill>
                  <a:srgbClr val="434343"/>
                </a:solidFill>
              </a:rPr>
              <a:t>Data-driven Service Delivery and Performance Accountability</a:t>
            </a:r>
          </a:p>
        </p:txBody>
      </p:sp>
      <p:pic>
        <p:nvPicPr>
          <p:cNvPr id="133" name="Shape 133"/>
          <p:cNvPicPr preferRelativeResize="0"/>
          <p:nvPr/>
        </p:nvPicPr>
        <p:blipFill rotWithShape="1">
          <a:blip r:embed="rId3">
            <a:alphaModFix/>
          </a:blip>
          <a:srcRect l="32727"/>
          <a:stretch/>
        </p:blipFill>
        <p:spPr>
          <a:xfrm>
            <a:off x="6600000" y="2321825"/>
            <a:ext cx="2162999" cy="3316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Shape 1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72362" y="0"/>
            <a:ext cx="2600073" cy="82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4619699" cy="134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200" b="1">
                <a:solidFill>
                  <a:schemeClr val="accent1"/>
                </a:solidFill>
              </a:rPr>
              <a:t>WIOA Impact on Wagner-Peyser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x="546162" y="2759875"/>
            <a:ext cx="4067400" cy="2470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US" sz="2400" dirty="0"/>
              <a:t>WIOA restructures the </a:t>
            </a:r>
          </a:p>
          <a:p>
            <a:pPr lvl="0" algn="r" rtl="0">
              <a:spcBef>
                <a:spcPts val="0"/>
              </a:spcBef>
              <a:buNone/>
            </a:pPr>
            <a:r>
              <a:rPr lang="en-US" sz="2400" dirty="0"/>
              <a:t>Workforce Information </a:t>
            </a:r>
          </a:p>
          <a:p>
            <a:pPr lvl="0" algn="r" rtl="0">
              <a:spcBef>
                <a:spcPts val="0"/>
              </a:spcBef>
              <a:buNone/>
            </a:pPr>
            <a:r>
              <a:rPr lang="en-US" sz="2400" dirty="0"/>
              <a:t>Council (WIC) </a:t>
            </a:r>
            <a:br>
              <a:rPr lang="en-US" sz="2400" dirty="0"/>
            </a:br>
            <a:endParaRPr lang="en-US" sz="1000" dirty="0"/>
          </a:p>
          <a:p>
            <a:pPr lvl="0" algn="r" rtl="0">
              <a:spcBef>
                <a:spcPts val="0"/>
              </a:spcBef>
              <a:buNone/>
            </a:pPr>
            <a:r>
              <a:rPr lang="en-US" sz="2400" dirty="0"/>
              <a:t>into the </a:t>
            </a:r>
            <a:br>
              <a:rPr lang="en-US" sz="2400" dirty="0"/>
            </a:br>
            <a:endParaRPr lang="en-US" sz="1000" dirty="0"/>
          </a:p>
          <a:p>
            <a:pPr lvl="0" algn="r" rtl="0">
              <a:spcBef>
                <a:spcPts val="0"/>
              </a:spcBef>
              <a:buNone/>
            </a:pPr>
            <a:r>
              <a:rPr lang="en-US" sz="2400" b="1" dirty="0"/>
              <a:t>Workforce Information Advisory Council (WIAC)</a:t>
            </a:r>
          </a:p>
          <a:p>
            <a:pPr lvl="0" algn="r" rtl="0">
              <a:spcBef>
                <a:spcPts val="0"/>
              </a:spcBef>
              <a:buNone/>
            </a:pPr>
            <a:endParaRPr sz="2400" dirty="0"/>
          </a:p>
        </p:txBody>
      </p:sp>
      <p:pic>
        <p:nvPicPr>
          <p:cNvPr id="143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3487" y="1922162"/>
            <a:ext cx="1104900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Shape 1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72362" y="0"/>
            <a:ext cx="2600073" cy="82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Shape 145"/>
          <p:cNvSpPr txBox="1"/>
          <p:nvPr/>
        </p:nvSpPr>
        <p:spPr>
          <a:xfrm>
            <a:off x="794000" y="1922137"/>
            <a:ext cx="1009499" cy="619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000" b="1"/>
              <a:t>WIC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x="2989050" y="1922137"/>
            <a:ext cx="1544400" cy="619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000" b="1"/>
              <a:t>WIAC</a:t>
            </a:r>
          </a:p>
        </p:txBody>
      </p:sp>
      <p:pic>
        <p:nvPicPr>
          <p:cNvPr id="147" name="Shape 14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24650" y="1922175"/>
            <a:ext cx="3542524" cy="3628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596EF04175EE4FA62197F2113EE347" ma:contentTypeVersion="11" ma:contentTypeDescription="Create a new document." ma:contentTypeScope="" ma:versionID="54129c8016e3d6ca5a1d681c22803398">
  <xsd:schema xmlns:xsd="http://www.w3.org/2001/XMLSchema" xmlns:xs="http://www.w3.org/2001/XMLSchema" xmlns:p="http://schemas.microsoft.com/office/2006/metadata/properties" xmlns:ns2="be0221d5-47f6-480c-a022-5cf56ad906dc" targetNamespace="http://schemas.microsoft.com/office/2006/metadata/properties" ma:root="true" ma:fieldsID="fe3d0a30820efb893a253d51af25b750" ns2:_="">
    <xsd:import namespace="be0221d5-47f6-480c-a022-5cf56ad906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x0031_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0221d5-47f6-480c-a022-5cf56ad906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_x0031_" ma:index="16" nillable="true" ma:displayName="1" ma:decimals="0" ma:format="Dropdown" ma:internalName="_x0031_" ma:percentage="FALSE">
      <xsd:simpleType>
        <xsd:restriction base="dms:Number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31_ xmlns="be0221d5-47f6-480c-a022-5cf56ad906dc" xsi:nil="true"/>
  </documentManagement>
</p:properties>
</file>

<file path=customXml/itemProps1.xml><?xml version="1.0" encoding="utf-8"?>
<ds:datastoreItem xmlns:ds="http://schemas.openxmlformats.org/officeDocument/2006/customXml" ds:itemID="{464FE4B6-E52B-48EA-9EBB-C17C8C89F0B1}"/>
</file>

<file path=customXml/itemProps2.xml><?xml version="1.0" encoding="utf-8"?>
<ds:datastoreItem xmlns:ds="http://schemas.openxmlformats.org/officeDocument/2006/customXml" ds:itemID="{7FEEDD35-527C-4736-A881-16CB29E3F9C4}"/>
</file>

<file path=customXml/itemProps3.xml><?xml version="1.0" encoding="utf-8"?>
<ds:datastoreItem xmlns:ds="http://schemas.openxmlformats.org/officeDocument/2006/customXml" ds:itemID="{F4CF15FA-EE50-476A-B2C1-A5140BD2D507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</Words>
  <Application>Microsoft Office PowerPoint</Application>
  <PresentationFormat>On-screen Show (4:3)</PresentationFormat>
  <Paragraphs>61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Courier New</vt:lpstr>
      <vt:lpstr>Noto Symbol</vt:lpstr>
      <vt:lpstr>Wingdings</vt:lpstr>
      <vt:lpstr>Office Theme</vt:lpstr>
      <vt:lpstr>Wagner-Peyser  Employment Services and  Unemployment Insurance</vt:lpstr>
      <vt:lpstr>Presenter</vt:lpstr>
      <vt:lpstr>WIOA Impact on Wagner-Peyser</vt:lpstr>
      <vt:lpstr>Unemployment Insurance and Wagner-Peyser</vt:lpstr>
      <vt:lpstr>Unemployment Insurance and Wagner-Peyser</vt:lpstr>
      <vt:lpstr>Unemployment Insurance and Wagner-Peyser</vt:lpstr>
      <vt:lpstr>WIOA Impact on Wagner-Peyser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Wagner-Peyser  Employment Services and  Unemployment Insurance</dc:title>
  <dc:creator>Jen</dc:creator>
  <cp:lastModifiedBy>Jen Chingwe</cp:lastModifiedBy>
  <cp:revision>3</cp:revision>
  <dcterms:modified xsi:type="dcterms:W3CDTF">2014-11-17T18:13:32Z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0x01010087596EF04175EE4FA62197F2113EE347</vt:lpwstr>
  </property>
</Properties>
</file>