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14768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what this section will cover.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This section will cover the following topics related to Registered Apprenticeship: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Registered Apprenticeship Representatives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Eligible Training Provider List (ETPL)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Career Pathways for Youth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Postsecondary Credentials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332550" y="2055125"/>
            <a:ext cx="8478899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600" b="1">
                <a:solidFill>
                  <a:schemeClr val="accent1"/>
                </a:solidFill>
              </a:rPr>
              <a:t>Registered Apprenticeship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792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accent1"/>
                </a:solidFill>
              </a:rPr>
              <a:t>Presenter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291350" y="2470775"/>
            <a:ext cx="6485100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b="1"/>
              <a:t>John Ladd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Administrator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Office of Apprenticeship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78900" y="5538425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Have a question or comment about WIOA?  E-mail </a:t>
            </a:r>
            <a:r>
              <a:rPr lang="en-US" b="1">
                <a:solidFill>
                  <a:srgbClr val="000000"/>
                </a:solidFill>
              </a:rPr>
              <a:t>DOL.WIOA@dol.gov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139225" y="0"/>
            <a:ext cx="62300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Registered Apprenticeship Representatives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1500" y="2446150"/>
            <a:ext cx="3834900" cy="267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State and local board membership will now include a Registered Apprenticeship  representative.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3600"/>
            <a:ext cx="3047997" cy="301269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Eligible Training Provider List (ETPL)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074200" y="2214425"/>
            <a:ext cx="4260900" cy="297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2400"/>
              <a:t>Registered Apprenticeship programs will be included on the Eligible Training Provider List for Adult and Dislocated Worker programs.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862850"/>
            <a:ext cx="3496600" cy="349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Career Pathways for Youth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97575" y="1755450"/>
            <a:ext cx="5410500" cy="40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/>
              <a:t>Registered Apprenticeship is recognized as a career pathway for </a:t>
            </a:r>
            <a:r>
              <a:rPr lang="en-US" sz="2000" b="1"/>
              <a:t>Job Corps</a:t>
            </a:r>
            <a:r>
              <a:rPr lang="en-US" sz="2000"/>
              <a:t> students.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/>
              <a:t>The </a:t>
            </a:r>
            <a:r>
              <a:rPr lang="en-US" sz="2000" b="1"/>
              <a:t>Youth program</a:t>
            </a:r>
            <a:r>
              <a:rPr lang="en-US" sz="2000"/>
              <a:t> may offer pre-apprenticeship training to prepare youth for Registered Apprenticeship. 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000" b="1"/>
              <a:t>YouthBuild </a:t>
            </a:r>
            <a:r>
              <a:rPr lang="en-US" sz="2000"/>
              <a:t>may offer work experience and skills training in coordination with pre-apprenticeship and Registered Apprenticeship programs.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2475" y="1905123"/>
            <a:ext cx="2515200" cy="3768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6546900" cy="134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>
                <a:solidFill>
                  <a:schemeClr val="accent1"/>
                </a:solidFill>
              </a:rPr>
              <a:t>Registered Apprenticeship and                           WIOA Common Performance  Indicators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626775" y="1615900"/>
            <a:ext cx="5107499" cy="30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ct val="100000"/>
              <a:buFont typeface="Noto Symbol"/>
              <a:buChar char="●"/>
            </a:pPr>
            <a:r>
              <a:rPr lang="en-US" sz="2000" b="1">
                <a:solidFill>
                  <a:srgbClr val="404040"/>
                </a:solidFill>
              </a:rPr>
              <a:t>Employment Outcomes</a:t>
            </a:r>
            <a:br>
              <a:rPr lang="en-US" sz="2000" b="1">
                <a:solidFill>
                  <a:srgbClr val="404040"/>
                </a:solidFill>
              </a:rPr>
            </a:br>
            <a:r>
              <a:rPr lang="en-US" sz="2000">
                <a:solidFill>
                  <a:srgbClr val="404040"/>
                </a:solidFill>
              </a:rPr>
              <a:t>Registered Apprenticeship can “count” for performance indicators on entered employment, retention in employment, and median wages.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404040"/>
              </a:solidFill>
            </a:endParaRPr>
          </a:p>
          <a:p>
            <a:pPr marL="457200" lvl="0" indent="-355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404040"/>
                </a:solidFill>
              </a:rPr>
              <a:t>Credential Attainment</a:t>
            </a:r>
            <a:br>
              <a:rPr lang="en-US" sz="2000" b="1">
                <a:solidFill>
                  <a:srgbClr val="404040"/>
                </a:solidFill>
              </a:rPr>
            </a:br>
            <a:r>
              <a:rPr lang="en-US" sz="2000">
                <a:solidFill>
                  <a:srgbClr val="404040"/>
                </a:solidFill>
              </a:rPr>
              <a:t>Registered Apprenticeship completion certificates are recognized as a postsecondary credential.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365200" y="4836150"/>
            <a:ext cx="8465100" cy="11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-US" sz="2000" b="1">
                <a:solidFill>
                  <a:srgbClr val="404040"/>
                </a:solidFill>
              </a:rPr>
              <a:t>Measurable Skills Gains</a:t>
            </a:r>
            <a:r>
              <a:rPr lang="en-US" sz="2000">
                <a:solidFill>
                  <a:srgbClr val="404040"/>
                </a:solidFill>
              </a:rPr>
              <a:t/>
            </a:r>
            <a:br>
              <a:rPr lang="en-US" sz="2000">
                <a:solidFill>
                  <a:srgbClr val="404040"/>
                </a:solidFill>
              </a:rPr>
            </a:br>
            <a:r>
              <a:rPr lang="en-US" sz="2000">
                <a:solidFill>
                  <a:srgbClr val="404040"/>
                </a:solidFill>
              </a:rPr>
              <a:t>Performance indicator on the measurable skills gains for participants in a training program.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2895600" cy="3048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D8DF7EBC-D72A-48CD-97CB-77D6AD5A04F9}"/>
</file>

<file path=customXml/itemProps2.xml><?xml version="1.0" encoding="utf-8"?>
<ds:datastoreItem xmlns:ds="http://schemas.openxmlformats.org/officeDocument/2006/customXml" ds:itemID="{FEA5E698-E25F-4F76-A849-CE8ACD0D8D37}"/>
</file>

<file path=customXml/itemProps3.xml><?xml version="1.0" encoding="utf-8"?>
<ds:datastoreItem xmlns:ds="http://schemas.openxmlformats.org/officeDocument/2006/customXml" ds:itemID="{2DAF750A-4F57-4FB0-A42D-6E801C426A7A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174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Registered Apprenticeship</vt:lpstr>
      <vt:lpstr>Presenter</vt:lpstr>
      <vt:lpstr>Registered Apprenticeship Representatives</vt:lpstr>
      <vt:lpstr>Eligible Training Provider List (ETPL)</vt:lpstr>
      <vt:lpstr>Career Pathways for Youth</vt:lpstr>
      <vt:lpstr>Registered Apprenticeship and                           WIOA Common Performance  Indicators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Registered Apprenticeship</dc:title>
  <dc:creator>Jen</dc:creator>
  <cp:lastModifiedBy>Jen</cp:lastModifiedBy>
  <cp:revision>3</cp:revision>
  <dcterms:modified xsi:type="dcterms:W3CDTF">2014-11-17T02:58:41Z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