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" lastIdx="1" clrIdx="0"/>
  <p:cmAuthor id="1" name="jenchingwemaherne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6A004A-7D5C-4B08-A02B-CEA7C538058E}">
  <a:tblStyle styleId="{106A004A-7D5C-4B08-A02B-CEA7C538058E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41" autoAdjust="0"/>
  </p:normalViewPr>
  <p:slideViewPr>
    <p:cSldViewPr>
      <p:cViewPr varScale="1">
        <p:scale>
          <a:sx n="45" d="100"/>
          <a:sy n="45" d="100"/>
        </p:scale>
        <p:origin x="19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8356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365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Presenter introduces her/himself and indicates what this section will cover.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This section will cover the following topics related to National Dislocated Worker Grants: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200">
                <a:solidFill>
                  <a:schemeClr val="dk1"/>
                </a:solidFill>
              </a:rPr>
              <a:t>National Dislocated Worker Grants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200">
                <a:solidFill>
                  <a:schemeClr val="dk1"/>
                </a:solidFill>
              </a:rPr>
              <a:t>Disaster National Dislocated Worker Grants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200">
                <a:solidFill>
                  <a:schemeClr val="dk1"/>
                </a:solidFill>
              </a:rPr>
              <a:t>Regular National Dislocated Worker Grants</a:t>
            </a:r>
          </a:p>
          <a:p>
            <a:pPr marL="4572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200">
                <a:solidFill>
                  <a:schemeClr val="dk1"/>
                </a:solidFill>
              </a:rPr>
              <a:t>Other National Dislocated Worker Grant Changes</a:t>
            </a: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781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1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522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163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166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389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55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5943599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38100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0846"/>
            <a:ext cx="9144000" cy="177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458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5943599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1990725"/>
            <a:ext cx="7772400" cy="2047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4114800"/>
            <a:ext cx="7772400" cy="1347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0846"/>
            <a:ext cx="9144000" cy="177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7244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04800" y="2373311"/>
            <a:ext cx="4040187" cy="357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721225" y="160020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721225" y="2373311"/>
            <a:ext cx="4041774" cy="357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400299" y="-495299"/>
            <a:ext cx="4267199" cy="84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1447800"/>
            <a:ext cx="91440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458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marR="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marR="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marR="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6093160"/>
            <a:ext cx="5714999" cy="4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4441" y="6096000"/>
            <a:ext cx="2853559" cy="4556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0" y="5943600"/>
            <a:ext cx="9144000" cy="0"/>
          </a:xfrm>
          <a:prstGeom prst="straightConnector1">
            <a:avLst/>
          </a:prstGeom>
          <a:noFill/>
          <a:ln w="9525" cap="flat">
            <a:solidFill>
              <a:srgbClr val="C5D8F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37622"/>
            <a:ext cx="9144000" cy="8101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1669650"/>
            <a:ext cx="8153399" cy="193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1">
                <a:solidFill>
                  <a:schemeClr val="accent1"/>
                </a:solidFill>
              </a:rPr>
              <a:t>National Dislocated Worker Grants </a:t>
            </a:r>
            <a:r>
              <a:rPr lang="en-US" sz="2400" b="1">
                <a:solidFill>
                  <a:schemeClr val="accent1"/>
                </a:solidFill>
              </a:rPr>
              <a:t>(formerly National Emergency Grants)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903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1">
                <a:solidFill>
                  <a:schemeClr val="accent1"/>
                </a:solidFill>
              </a:rPr>
              <a:t>Presenter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291350" y="2585375"/>
            <a:ext cx="6485100" cy="236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Greg Hitchcock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Employment and Training Administration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U.S. Department of Labor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8900" y="5538425"/>
            <a:ext cx="8986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Have a question or comment about WIOA?  E-mail </a:t>
            </a:r>
            <a:r>
              <a:rPr lang="en-US" b="1">
                <a:solidFill>
                  <a:srgbClr val="000000"/>
                </a:solidFill>
              </a:rPr>
              <a:t>DOL.WIOA@dol.gov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6049499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National Dislocated Worker Grants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04800" y="1635300"/>
            <a:ext cx="4436400" cy="234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The name of the grants was changed under WIOA:</a:t>
            </a:r>
            <a:br>
              <a:rPr lang="en-US" sz="2200" dirty="0"/>
            </a:br>
            <a:endParaRPr lang="en-US" sz="1000" dirty="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2200" dirty="0"/>
              <a:t>WIA = National Emergency Grants, or NEGs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2200" dirty="0"/>
              <a:t>WIOA = National Dislocated Worker Grants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l="9828"/>
          <a:stretch/>
        </p:blipFill>
        <p:spPr>
          <a:xfrm>
            <a:off x="1226100" y="4159475"/>
            <a:ext cx="6632797" cy="15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894175" y="1635275"/>
            <a:ext cx="3971399" cy="23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As was the case under WIA, WIOA provides for two types of National Dislocated Worker Grants:</a:t>
            </a:r>
            <a:br>
              <a:rPr lang="en-US" sz="2200" dirty="0">
                <a:solidFill>
                  <a:schemeClr val="dk1"/>
                </a:solidFill>
              </a:rPr>
            </a:br>
            <a:endParaRPr lang="en-US" sz="1000" dirty="0">
              <a:solidFill>
                <a:schemeClr val="dk1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Disaster</a:t>
            </a:r>
          </a:p>
          <a:p>
            <a:pPr marL="457200" lvl="0" indent="-3683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Regular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6167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Disaster National Dislocated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Worker Grants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516025" y="2320150"/>
            <a:ext cx="3821099" cy="317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2200"/>
              <a:t>Emergency or disaster situation of national significance.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sz="1000"/>
          </a:p>
          <a:p>
            <a:pPr marL="457200" marR="0" lvl="0" indent="-3683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2200"/>
              <a:t>Situations where a substantial number of individuals relocate to another area from the disaster area.  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04800" y="1531225"/>
            <a:ext cx="7299000" cy="58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>
                <a:solidFill>
                  <a:srgbClr val="434343"/>
                </a:solidFill>
              </a:rPr>
              <a:t>WIOA provides for two new qualifying events: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8400"/>
            <a:ext cx="3944345" cy="274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2357137"/>
            <a:ext cx="4205999" cy="285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/>
              <a:t>WIOA extends eligibility  under disaster grants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self-employed </a:t>
            </a:r>
            <a:r>
              <a:rPr lang="en-US" sz="2400" dirty="0"/>
              <a:t>individuals who become unemployed or significantly underemployed as a result of the emergency or disaster.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6167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3200" b="1">
              <a:solidFill>
                <a:schemeClr val="accent1"/>
              </a:solidFill>
            </a:endParaRP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Disaster National Dislocated 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Worker Grants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3200" b="1">
              <a:solidFill>
                <a:schemeClr val="accent1"/>
              </a:solidFill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230450" y="1539500"/>
            <a:ext cx="4585799" cy="5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>
                <a:solidFill>
                  <a:srgbClr val="434343"/>
                </a:solidFill>
              </a:rPr>
              <a:t>New Participant Eligibility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t="7236"/>
          <a:stretch/>
        </p:blipFill>
        <p:spPr>
          <a:xfrm>
            <a:off x="5378545" y="1981200"/>
            <a:ext cx="2393853" cy="350958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62420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Disaster National Dislocated </a:t>
            </a:r>
            <a:br>
              <a:rPr lang="en-US" sz="3200" b="1">
                <a:solidFill>
                  <a:schemeClr val="accent1"/>
                </a:solidFill>
              </a:rPr>
            </a:br>
            <a:r>
              <a:rPr lang="en-US" sz="3200" b="1">
                <a:solidFill>
                  <a:schemeClr val="accent1"/>
                </a:solidFill>
              </a:rPr>
              <a:t>Worker Grants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04800" y="2352800"/>
            <a:ext cx="4463400" cy="383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2000" dirty="0"/>
              <a:t>The maximum duration for disaster relief employment was increased from 6 months under WIA to 12 months under WIOA.</a:t>
            </a:r>
            <a:br>
              <a:rPr lang="en-US" sz="2000" dirty="0"/>
            </a:br>
            <a:endParaRPr lang="en-US" sz="1000" dirty="0"/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2000" dirty="0"/>
              <a:t>In addition, the Secretary of Labor has the authority to extend the duration of disaster relief employment for an additional 12 months upon request with sufficient justification. 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80600" y="1592350"/>
            <a:ext cx="5463600" cy="58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>
                <a:solidFill>
                  <a:srgbClr val="434343"/>
                </a:solidFill>
              </a:rPr>
              <a:t>Temporary Employment Duration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173730" cy="317373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62571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Regular National Dislocated </a:t>
            </a:r>
            <a:br>
              <a:rPr lang="en-US" sz="3200" b="1">
                <a:solidFill>
                  <a:schemeClr val="accent1"/>
                </a:solidFill>
              </a:rPr>
            </a:br>
            <a:r>
              <a:rPr lang="en-US" sz="3200" b="1">
                <a:solidFill>
                  <a:schemeClr val="accent1"/>
                </a:solidFill>
              </a:rPr>
              <a:t>Worker Grants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47100" y="2537500"/>
            <a:ext cx="4207200" cy="26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2200"/>
              <a:t>Higher than average demand for services from certain members of the Armed Forces and military spouses which exceeds the capacity of state and local resources.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04800" y="1583212"/>
            <a:ext cx="7393200" cy="56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>
                <a:solidFill>
                  <a:srgbClr val="434343"/>
                </a:solidFill>
              </a:rPr>
              <a:t>WIOA provides for a new qualifying event: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"/>
          <a:stretch/>
        </p:blipFill>
        <p:spPr>
          <a:xfrm>
            <a:off x="4588721" y="2590800"/>
            <a:ext cx="3530043" cy="250708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6129600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>
                <a:solidFill>
                  <a:schemeClr val="accent1"/>
                </a:solidFill>
              </a:rPr>
              <a:t>Other National Dislocated </a:t>
            </a:r>
            <a:br>
              <a:rPr lang="en-US" sz="3200" b="1">
                <a:solidFill>
                  <a:schemeClr val="accent1"/>
                </a:solidFill>
              </a:rPr>
            </a:br>
            <a:r>
              <a:rPr lang="en-US" sz="3200" b="1">
                <a:solidFill>
                  <a:schemeClr val="accent1"/>
                </a:solidFill>
              </a:rPr>
              <a:t>Worker Grant Changes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30100" y="1762000"/>
            <a:ext cx="4931100" cy="400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1800"/>
              <a:t>WIOA contains a requirement that decisions on grant applications be made within 45 calendar days.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6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-US" sz="1800"/>
              <a:t>Some changes to align with broader WIOA changes:</a:t>
            </a:r>
          </a:p>
          <a:p>
            <a:pPr marL="0" lvl="0" indent="0" rtl="0">
              <a:spcBef>
                <a:spcPts val="0"/>
              </a:spcBef>
              <a:buNone/>
            </a:pPr>
            <a:endParaRPr sz="600"/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○"/>
            </a:pPr>
            <a:r>
              <a:rPr lang="en-US" sz="1800"/>
              <a:t>New participant eligibility resulting from the inclusion of military spouses in the dislocated worker and displaced homemaker definitions.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600"/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○"/>
            </a:pPr>
            <a:r>
              <a:rPr lang="en-US" sz="1800"/>
              <a:t>Core and intensive services are now called career services.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775" y="1894902"/>
            <a:ext cx="3298324" cy="352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96EF04175EE4FA62197F2113EE347" ma:contentTypeVersion="11" ma:contentTypeDescription="Create a new document." ma:contentTypeScope="" ma:versionID="54129c8016e3d6ca5a1d681c22803398">
  <xsd:schema xmlns:xsd="http://www.w3.org/2001/XMLSchema" xmlns:xs="http://www.w3.org/2001/XMLSchema" xmlns:p="http://schemas.microsoft.com/office/2006/metadata/properties" xmlns:ns2="be0221d5-47f6-480c-a022-5cf56ad906dc" targetNamespace="http://schemas.microsoft.com/office/2006/metadata/properties" ma:root="true" ma:fieldsID="fe3d0a30820efb893a253d51af25b750" ns2:_="">
    <xsd:import namespace="be0221d5-47f6-480c-a022-5cf56ad90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x0031_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221d5-47f6-480c-a022-5cf56ad90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x0031_" ma:index="16" nillable="true" ma:displayName="1" ma:decimals="0" ma:format="Dropdown" ma:internalName="_x0031_" ma:percentage="FALSE">
      <xsd:simpleType>
        <xsd:restriction base="dms:Number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be0221d5-47f6-480c-a022-5cf56ad906dc" xsi:nil="true"/>
  </documentManagement>
</p:properties>
</file>

<file path=customXml/itemProps1.xml><?xml version="1.0" encoding="utf-8"?>
<ds:datastoreItem xmlns:ds="http://schemas.openxmlformats.org/officeDocument/2006/customXml" ds:itemID="{B72742C0-D353-42B1-8AC9-EBD164282085}"/>
</file>

<file path=customXml/itemProps2.xml><?xml version="1.0" encoding="utf-8"?>
<ds:datastoreItem xmlns:ds="http://schemas.openxmlformats.org/officeDocument/2006/customXml" ds:itemID="{7613C803-ACD8-4BEA-8BB8-4A0F3071C7F3}"/>
</file>

<file path=customXml/itemProps3.xml><?xml version="1.0" encoding="utf-8"?>
<ds:datastoreItem xmlns:ds="http://schemas.openxmlformats.org/officeDocument/2006/customXml" ds:itemID="{8C90B0E8-9AF8-4298-A15D-0B39CD3CA264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287</Words>
  <Application>Microsoft Office PowerPoint</Application>
  <PresentationFormat>On-screen Show 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Noto Symbol</vt:lpstr>
      <vt:lpstr>Wingdings</vt:lpstr>
      <vt:lpstr>Office Theme</vt:lpstr>
      <vt:lpstr>National Dislocated Worker Grants (formerly National Emergency Grants)</vt:lpstr>
      <vt:lpstr>Presenter</vt:lpstr>
      <vt:lpstr>National Dislocated Worker Grants</vt:lpstr>
      <vt:lpstr>Disaster National Dislocated  Worker Grants </vt:lpstr>
      <vt:lpstr> Disaster National Dislocated  Worker Grants  </vt:lpstr>
      <vt:lpstr>Disaster National Dislocated  Worker Grants</vt:lpstr>
      <vt:lpstr>Regular National Dislocated  Worker Grants</vt:lpstr>
      <vt:lpstr>Other National Dislocated  Worker Grant Changes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Dislocated Worker Grants (formerly National Emergency Grants)</dc:title>
  <dc:creator>Jen</dc:creator>
  <cp:lastModifiedBy>Jen Chingwe</cp:lastModifiedBy>
  <cp:revision>4</cp:revision>
  <dcterms:modified xsi:type="dcterms:W3CDTF">2014-11-17T18:12:34Z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0x01010087596EF04175EE4FA62197F2113EE347</vt:lpwstr>
  </property>
</Properties>
</file>