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5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31386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onymous" initials="" lastIdx="1" clrIdx="0"/>
  <p:cmAuthor id="1" name="Karen Staha" initials="KA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05049C-2569-4BAA-B906-8358D17ED479}">
  <a:tblStyle styleId="{AF05049C-2569-4BAA-B906-8358D17ED479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9831" autoAdjust="0"/>
  </p:normalViewPr>
  <p:slideViewPr>
    <p:cSldViewPr>
      <p:cViewPr varScale="1">
        <p:scale>
          <a:sx n="53" d="100"/>
          <a:sy n="53" d="100"/>
        </p:scale>
        <p:origin x="159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B5E8A-0D85-4E25-B306-418F150088C9}" type="datetimeFigureOut">
              <a:rPr lang="en-US" smtClean="0"/>
              <a:t>11/18/2014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409"/>
            <a:ext cx="2972421" cy="467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46409"/>
            <a:ext cx="2972421" cy="467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1E719-F683-4018-BAE7-B0BF63DBED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6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1799" cy="465693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64149" marR="0" indent="0" algn="l" rtl="0">
              <a:spcBef>
                <a:spcPts val="0"/>
              </a:spcBef>
              <a:defRPr/>
            </a:lvl2pPr>
            <a:lvl3pPr marL="928299" marR="0" indent="0" algn="l" rtl="0">
              <a:spcBef>
                <a:spcPts val="0"/>
              </a:spcBef>
              <a:defRPr/>
            </a:lvl3pPr>
            <a:lvl4pPr marL="1392448" marR="0" indent="0" algn="l" rtl="0">
              <a:spcBef>
                <a:spcPts val="0"/>
              </a:spcBef>
              <a:defRPr/>
            </a:lvl4pPr>
            <a:lvl5pPr marL="1856598" marR="0" indent="0" algn="l" rtl="0">
              <a:spcBef>
                <a:spcPts val="0"/>
              </a:spcBef>
              <a:defRPr/>
            </a:lvl5pPr>
            <a:lvl6pPr marL="2320747" marR="0" indent="0" algn="l" rtl="0">
              <a:spcBef>
                <a:spcPts val="0"/>
              </a:spcBef>
              <a:defRPr/>
            </a:lvl6pPr>
            <a:lvl7pPr marL="2784897" marR="0" indent="0" algn="l" rtl="0">
              <a:spcBef>
                <a:spcPts val="0"/>
              </a:spcBef>
              <a:defRPr/>
            </a:lvl7pPr>
            <a:lvl8pPr marL="3249046" marR="0" indent="0" algn="l" rtl="0">
              <a:spcBef>
                <a:spcPts val="0"/>
              </a:spcBef>
              <a:defRPr/>
            </a:lvl8pPr>
            <a:lvl9pPr marL="3713196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799" cy="465693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64149" marR="0" indent="0" algn="l" rtl="0">
              <a:spcBef>
                <a:spcPts val="0"/>
              </a:spcBef>
              <a:defRPr/>
            </a:lvl2pPr>
            <a:lvl3pPr marL="928299" marR="0" indent="0" algn="l" rtl="0">
              <a:spcBef>
                <a:spcPts val="0"/>
              </a:spcBef>
              <a:defRPr/>
            </a:lvl3pPr>
            <a:lvl4pPr marL="1392448" marR="0" indent="0" algn="l" rtl="0">
              <a:spcBef>
                <a:spcPts val="0"/>
              </a:spcBef>
              <a:defRPr/>
            </a:lvl4pPr>
            <a:lvl5pPr marL="1856598" marR="0" indent="0" algn="l" rtl="0">
              <a:spcBef>
                <a:spcPts val="0"/>
              </a:spcBef>
              <a:defRPr/>
            </a:lvl5pPr>
            <a:lvl6pPr marL="2320747" marR="0" indent="0" algn="l" rtl="0">
              <a:spcBef>
                <a:spcPts val="0"/>
              </a:spcBef>
              <a:defRPr/>
            </a:lvl6pPr>
            <a:lvl7pPr marL="2784897" marR="0" indent="0" algn="l" rtl="0">
              <a:spcBef>
                <a:spcPts val="0"/>
              </a:spcBef>
              <a:defRPr/>
            </a:lvl7pPr>
            <a:lvl8pPr marL="3249046" marR="0" indent="0" algn="l" rtl="0">
              <a:spcBef>
                <a:spcPts val="0"/>
              </a:spcBef>
              <a:defRPr/>
            </a:lvl8pPr>
            <a:lvl9pPr marL="3713196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9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8846553"/>
            <a:ext cx="2971799" cy="465693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64149" marR="0" indent="0" algn="l" rtl="0">
              <a:spcBef>
                <a:spcPts val="0"/>
              </a:spcBef>
              <a:defRPr/>
            </a:lvl2pPr>
            <a:lvl3pPr marL="928299" marR="0" indent="0" algn="l" rtl="0">
              <a:spcBef>
                <a:spcPts val="0"/>
              </a:spcBef>
              <a:defRPr/>
            </a:lvl3pPr>
            <a:lvl4pPr marL="1392448" marR="0" indent="0" algn="l" rtl="0">
              <a:spcBef>
                <a:spcPts val="0"/>
              </a:spcBef>
              <a:defRPr/>
            </a:lvl4pPr>
            <a:lvl5pPr marL="1856598" marR="0" indent="0" algn="l" rtl="0">
              <a:spcBef>
                <a:spcPts val="0"/>
              </a:spcBef>
              <a:defRPr/>
            </a:lvl5pPr>
            <a:lvl6pPr marL="2320747" marR="0" indent="0" algn="l" rtl="0">
              <a:spcBef>
                <a:spcPts val="0"/>
              </a:spcBef>
              <a:defRPr/>
            </a:lvl6pPr>
            <a:lvl7pPr marL="2784897" marR="0" indent="0" algn="l" rtl="0">
              <a:spcBef>
                <a:spcPts val="0"/>
              </a:spcBef>
              <a:defRPr/>
            </a:lvl7pPr>
            <a:lvl8pPr marL="3249046" marR="0" indent="0" algn="l" rtl="0">
              <a:spcBef>
                <a:spcPts val="0"/>
              </a:spcBef>
              <a:defRPr/>
            </a:lvl8pPr>
            <a:lvl9pPr marL="3713196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799" cy="465693"/>
          </a:xfrm>
          <a:prstGeom prst="rect">
            <a:avLst/>
          </a:prstGeom>
          <a:noFill/>
          <a:ln>
            <a:noFill/>
          </a:ln>
        </p:spPr>
        <p:txBody>
          <a:bodyPr lIns="92815" tIns="92815" rIns="92815" bIns="92815" anchor="b" anchorCtr="0">
            <a:noAutofit/>
          </a:bodyPr>
          <a:lstStyle/>
          <a:p>
            <a:pPr indent="-90251"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464149" lvl="1" indent="-90251"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928299" lvl="2" indent="-90251">
              <a:buClr>
                <a:srgbClr val="000000"/>
              </a:buClr>
              <a:buFont typeface="Wingdings"/>
              <a:buChar char="§"/>
            </a:pPr>
            <a:endParaRPr lang="en-US" dirty="0" smtClean="0"/>
          </a:p>
          <a:p>
            <a:pPr marL="1392448" lvl="3" indent="-90251"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1856598" lvl="4" indent="-90251"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2320747" lvl="5" indent="-90251">
              <a:buClr>
                <a:srgbClr val="000000"/>
              </a:buClr>
              <a:buFont typeface="Wingdings"/>
              <a:buChar char="§"/>
            </a:pPr>
            <a:endParaRPr lang="en-US" dirty="0" smtClean="0"/>
          </a:p>
          <a:p>
            <a:pPr marL="2784897" lvl="6" indent="-90251"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3249046" lvl="7" indent="-90251"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3713196" lvl="8" indent="-90251">
              <a:buClr>
                <a:srgbClr val="000000"/>
              </a:buClr>
              <a:buFont typeface="Wingdings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331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9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729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rgbClr val="434343"/>
                </a:solidFill>
              </a:rPr>
              <a:t>This section will cover the following topics:</a:t>
            </a:r>
          </a:p>
          <a:p>
            <a:pPr lvl="0">
              <a:spcAft>
                <a:spcPts val="600"/>
              </a:spcAft>
            </a:pPr>
            <a:endParaRPr lang="en-US" dirty="0" smtClean="0">
              <a:solidFill>
                <a:srgbClr val="434343"/>
              </a:solidFill>
            </a:endParaRPr>
          </a:p>
          <a:p>
            <a:pPr marL="457200" lvl="0" indent="-381000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dirty="0" smtClean="0">
                <a:solidFill>
                  <a:srgbClr val="434343"/>
                </a:solidFill>
              </a:rPr>
              <a:t>Common Performance Accountability</a:t>
            </a:r>
          </a:p>
          <a:p>
            <a:pPr marL="457200" lvl="0" indent="-381000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dirty="0" smtClean="0">
                <a:solidFill>
                  <a:schemeClr val="tx1"/>
                </a:solidFill>
              </a:rPr>
              <a:t>Primary Indicators for Core Programs</a:t>
            </a:r>
          </a:p>
          <a:p>
            <a:pPr marL="457200" lvl="0" indent="-381000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dirty="0" smtClean="0">
                <a:solidFill>
                  <a:schemeClr val="tx1"/>
                </a:solidFill>
              </a:rPr>
              <a:t>Adjusted Levels of Performance and Sanctions </a:t>
            </a:r>
          </a:p>
          <a:p>
            <a:pPr marL="457200" lvl="0" indent="-381000">
              <a:spcAft>
                <a:spcPts val="600"/>
              </a:spcAft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-US" dirty="0" smtClean="0">
                <a:solidFill>
                  <a:srgbClr val="434343"/>
                </a:solidFill>
              </a:rPr>
              <a:t>Transparency Provisions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-90251"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464149" lvl="1" indent="-90251"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928299" lvl="2" indent="-90251">
              <a:buClr>
                <a:srgbClr val="000000"/>
              </a:buClr>
              <a:buFont typeface="Wingdings"/>
              <a:buChar char="§"/>
            </a:pPr>
            <a:endParaRPr lang="en-US" dirty="0" smtClean="0"/>
          </a:p>
          <a:p>
            <a:pPr marL="1392448" lvl="3" indent="-90251"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1856598" lvl="4" indent="-90251"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2320747" lvl="5" indent="-90251">
              <a:buClr>
                <a:srgbClr val="000000"/>
              </a:buClr>
              <a:buFont typeface="Wingdings"/>
              <a:buChar char="§"/>
            </a:pPr>
            <a:endParaRPr lang="en-US" dirty="0" smtClean="0"/>
          </a:p>
          <a:p>
            <a:pPr marL="2784897" lvl="6" indent="-90251">
              <a:buClr>
                <a:srgbClr val="000000"/>
              </a:buClr>
              <a:buFont typeface="Arial"/>
              <a:buChar char="●"/>
            </a:pPr>
            <a:endParaRPr lang="en-US" dirty="0" smtClean="0"/>
          </a:p>
          <a:p>
            <a:pPr marL="3249046" lvl="7" indent="-90251">
              <a:buClr>
                <a:srgbClr val="000000"/>
              </a:buClr>
              <a:buFont typeface="Courier New"/>
              <a:buChar char="o"/>
            </a:pPr>
            <a:endParaRPr lang="en-US" dirty="0" smtClean="0"/>
          </a:p>
          <a:p>
            <a:pPr marL="3713196" lvl="8" indent="-90251">
              <a:buClr>
                <a:srgbClr val="000000"/>
              </a:buClr>
              <a:buFont typeface="Wingdings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5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9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5109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9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2207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9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927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9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799" cy="465693"/>
          </a:xfrm>
          <a:prstGeom prst="rect">
            <a:avLst/>
          </a:prstGeom>
        </p:spPr>
        <p:txBody>
          <a:bodyPr lIns="92815" tIns="92815" rIns="92815" bIns="92815" anchor="b" anchorCtr="0">
            <a:noAutofit/>
          </a:bodyPr>
          <a:lstStyle/>
          <a:p>
            <a:pPr>
              <a:buClr>
                <a:srgbClr val="000000"/>
              </a:buClr>
            </a:pPr>
            <a:endParaRPr dirty="0"/>
          </a:p>
          <a:p>
            <a:pPr lvl="1">
              <a:buClr>
                <a:srgbClr val="000000"/>
              </a:buClr>
            </a:pPr>
            <a:endParaRPr dirty="0"/>
          </a:p>
          <a:p>
            <a:pPr lvl="2">
              <a:buClr>
                <a:srgbClr val="000000"/>
              </a:buClr>
            </a:pPr>
            <a:endParaRPr dirty="0"/>
          </a:p>
          <a:p>
            <a:pPr lvl="3">
              <a:buClr>
                <a:srgbClr val="000000"/>
              </a:buClr>
            </a:pPr>
            <a:endParaRPr dirty="0"/>
          </a:p>
          <a:p>
            <a:pPr lvl="4">
              <a:buClr>
                <a:srgbClr val="000000"/>
              </a:buClr>
            </a:pPr>
            <a:endParaRPr dirty="0"/>
          </a:p>
          <a:p>
            <a:pPr lvl="5">
              <a:buClr>
                <a:srgbClr val="000000"/>
              </a:buClr>
            </a:pPr>
            <a:endParaRPr dirty="0"/>
          </a:p>
          <a:p>
            <a:pPr lvl="6">
              <a:buClr>
                <a:srgbClr val="000000"/>
              </a:buClr>
            </a:pPr>
            <a:endParaRPr dirty="0"/>
          </a:p>
          <a:p>
            <a:pPr lvl="7">
              <a:buClr>
                <a:srgbClr val="000000"/>
              </a:buClr>
            </a:pPr>
            <a:endParaRPr dirty="0"/>
          </a:p>
          <a:p>
            <a:pPr lvl="8">
              <a:buClr>
                <a:srgbClr val="000000"/>
              </a:buCl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80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1" y="4424085"/>
            <a:ext cx="5486399" cy="4191239"/>
          </a:xfrm>
          <a:prstGeom prst="rect">
            <a:avLst/>
          </a:prstGeom>
        </p:spPr>
        <p:txBody>
          <a:bodyPr lIns="92815" tIns="92815" rIns="92815" bIns="92815" anchor="t" anchorCtr="0">
            <a:noAutofit/>
          </a:bodyPr>
          <a:lstStyle/>
          <a:p>
            <a:endParaRPr dirty="0"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026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5943599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85800" y="38100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0846"/>
            <a:ext cx="9144000" cy="177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4582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9144000" cy="5943599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1990725"/>
            <a:ext cx="7772400" cy="2047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4114800"/>
            <a:ext cx="7772400" cy="1347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0846"/>
            <a:ext cx="9144000" cy="177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724400" y="1600200"/>
            <a:ext cx="403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304800" y="2373311"/>
            <a:ext cx="4040187" cy="357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721225" y="160020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721225" y="2373311"/>
            <a:ext cx="4041774" cy="357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400299" y="-495299"/>
            <a:ext cx="4267199" cy="84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0" y="1447800"/>
            <a:ext cx="914400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4582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marR="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marR="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marR="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00400" y="6093160"/>
            <a:ext cx="5714999" cy="4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4441" y="6096000"/>
            <a:ext cx="2853559" cy="4556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8"/>
          <p:cNvCxnSpPr/>
          <p:nvPr/>
        </p:nvCxnSpPr>
        <p:spPr>
          <a:xfrm>
            <a:off x="0" y="5943600"/>
            <a:ext cx="9144000" cy="0"/>
          </a:xfrm>
          <a:prstGeom prst="straightConnector1">
            <a:avLst/>
          </a:prstGeom>
          <a:noFill/>
          <a:ln w="9525" cap="flat">
            <a:solidFill>
              <a:srgbClr val="C5D8F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637622"/>
            <a:ext cx="9144000" cy="8101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8153399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400" b="1" dirty="0">
                <a:solidFill>
                  <a:schemeClr val="accent1"/>
                </a:solidFill>
              </a:rPr>
              <a:t>Performance </a:t>
            </a:r>
            <a:r>
              <a:rPr lang="en-US" sz="4400" b="1" dirty="0" smtClean="0">
                <a:solidFill>
                  <a:schemeClr val="accent1"/>
                </a:solidFill>
              </a:rPr>
              <a:t>Accountability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dirty="0"/>
              <a:t> </a:t>
            </a:r>
          </a:p>
        </p:txBody>
      </p:sp>
      <p:pic>
        <p:nvPicPr>
          <p:cNvPr id="4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8"/>
          <p:cNvSpPr txBox="1">
            <a:spLocks/>
          </p:cNvSpPr>
          <p:nvPr/>
        </p:nvSpPr>
        <p:spPr>
          <a:xfrm>
            <a:off x="342900" y="60222"/>
            <a:ext cx="40767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SzPct val="25000"/>
            </a:pPr>
            <a:r>
              <a:rPr lang="en-US" sz="3200" b="1" dirty="0" smtClean="0">
                <a:solidFill>
                  <a:schemeClr val="accent1"/>
                </a:solidFill>
              </a:rPr>
              <a:t>Presenter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3"/>
          <p:cNvSpPr txBox="1"/>
          <p:nvPr/>
        </p:nvSpPr>
        <p:spPr>
          <a:xfrm>
            <a:off x="1447800" y="2514600"/>
            <a:ext cx="6485100" cy="19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 smtClean="0"/>
              <a:t>Luke Murren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b="1" dirty="0" smtClean="0"/>
              <a:t>Office </a:t>
            </a:r>
            <a:r>
              <a:rPr lang="en-US" sz="2400" b="1" dirty="0"/>
              <a:t>of </a:t>
            </a:r>
            <a:r>
              <a:rPr lang="en-US" sz="2400" b="1" dirty="0" smtClean="0"/>
              <a:t>Policy Development and Research</a:t>
            </a:r>
            <a:endParaRPr lang="en-US" sz="2400" b="1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200" dirty="0"/>
              <a:t>Employment and Training Administration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/>
              <a:t>U.S. Department of Labor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</p:txBody>
      </p:sp>
      <p:sp>
        <p:nvSpPr>
          <p:cNvPr id="9" name="Shape 85"/>
          <p:cNvSpPr txBox="1"/>
          <p:nvPr/>
        </p:nvSpPr>
        <p:spPr>
          <a:xfrm>
            <a:off x="78900" y="5643750"/>
            <a:ext cx="8986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Have a question or comment about WIOA?  E-mail </a:t>
            </a:r>
            <a:r>
              <a:rPr lang="en-US" b="1" dirty="0">
                <a:solidFill>
                  <a:srgbClr val="000000"/>
                </a:solidFill>
              </a:rPr>
              <a:t>DOL.WIOA@dol.gov</a:t>
            </a:r>
          </a:p>
        </p:txBody>
      </p:sp>
    </p:spTree>
    <p:extLst>
      <p:ext uri="{BB962C8B-B14F-4D97-AF65-F5344CB8AC3E}">
        <p14:creationId xmlns:p14="http://schemas.microsoft.com/office/powerpoint/2010/main" val="20232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dirty="0"/>
              <a:t>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42900" y="0"/>
            <a:ext cx="59817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Common Performance </a:t>
            </a:r>
            <a:r>
              <a:rPr lang="en-US" sz="3200" b="1" dirty="0">
                <a:solidFill>
                  <a:schemeClr val="accent1"/>
                </a:solidFill>
              </a:rPr>
              <a:t>Accountability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496" y="1961468"/>
            <a:ext cx="3124200" cy="314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97"/>
          <p:cNvSpPr txBox="1">
            <a:spLocks/>
          </p:cNvSpPr>
          <p:nvPr/>
        </p:nvSpPr>
        <p:spPr>
          <a:xfrm>
            <a:off x="561604" y="2123127"/>
            <a:ext cx="4953000" cy="298309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81000" algn="l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performance indicators ensure that federal investments in employment and training programs are evidence-based, data-driven, and accountable to participants and taxpayers.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Core programs and other authorized programs are required to report on the new primary indicators.</a:t>
            </a:r>
          </a:p>
          <a:p>
            <a:pPr indent="-342900" algn="l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l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867400" cy="1341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Primary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Indicators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dirty="0"/>
              <a:t> </a:t>
            </a:r>
          </a:p>
        </p:txBody>
      </p:sp>
      <p:sp>
        <p:nvSpPr>
          <p:cNvPr id="105" name="Shape 105"/>
          <p:cNvSpPr txBox="1"/>
          <p:nvPr/>
        </p:nvSpPr>
        <p:spPr>
          <a:xfrm rot="10800000" flipV="1">
            <a:off x="256489" y="1496211"/>
            <a:ext cx="8734469" cy="399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WIOA’s 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ew primary indicators focus on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utcomes and progress of programs.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 flipV="1">
            <a:off x="888575" y="6015899"/>
            <a:ext cx="7470299" cy="45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20548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1089" y="2042889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240"/>
            <a:r>
              <a:rPr lang="en-US" b="1" u="sng" dirty="0">
                <a:solidFill>
                  <a:schemeClr val="tx1"/>
                </a:solidFill>
              </a:rPr>
              <a:t>UNDER WIA (Common Measures only</a:t>
            </a:r>
            <a:r>
              <a:rPr lang="en-US" b="1" u="sng" dirty="0" smtClean="0">
                <a:solidFill>
                  <a:schemeClr val="tx1"/>
                </a:solidFill>
              </a:rPr>
              <a:t>)</a:t>
            </a:r>
            <a:endParaRPr lang="en-US" b="1" u="sng" dirty="0">
              <a:solidFill>
                <a:schemeClr val="tx1"/>
              </a:solidFill>
            </a:endParaRP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Entered </a:t>
            </a:r>
            <a:r>
              <a:rPr lang="en-US" dirty="0">
                <a:solidFill>
                  <a:schemeClr val="tx1"/>
                </a:solidFill>
              </a:rPr>
              <a:t>Employment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Qtr. after </a:t>
            </a:r>
            <a:r>
              <a:rPr lang="en-US" dirty="0" smtClean="0">
                <a:solidFill>
                  <a:schemeClr val="tx1"/>
                </a:solidFill>
              </a:rPr>
              <a:t>exit </a:t>
            </a:r>
            <a:r>
              <a:rPr lang="en-US" dirty="0">
                <a:solidFill>
                  <a:schemeClr val="tx1"/>
                </a:solidFill>
              </a:rPr>
              <a:t>(Adult </a:t>
            </a:r>
            <a:r>
              <a:rPr lang="en-US" dirty="0" smtClean="0">
                <a:solidFill>
                  <a:schemeClr val="tx1"/>
                </a:solidFill>
              </a:rPr>
              <a:t>programs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Employment </a:t>
            </a:r>
            <a:r>
              <a:rPr lang="en-US" dirty="0">
                <a:solidFill>
                  <a:schemeClr val="tx1"/>
                </a:solidFill>
              </a:rPr>
              <a:t>Retention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and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Qtr. after </a:t>
            </a:r>
            <a:r>
              <a:rPr lang="en-US" dirty="0" smtClean="0">
                <a:solidFill>
                  <a:schemeClr val="tx1"/>
                </a:solidFill>
              </a:rPr>
              <a:t>exit </a:t>
            </a:r>
            <a:r>
              <a:rPr lang="en-US" dirty="0">
                <a:solidFill>
                  <a:schemeClr val="tx1"/>
                </a:solidFill>
              </a:rPr>
              <a:t>(Adult </a:t>
            </a:r>
            <a:r>
              <a:rPr lang="en-US" dirty="0" smtClean="0">
                <a:solidFill>
                  <a:schemeClr val="tx1"/>
                </a:solidFill>
              </a:rPr>
              <a:t>programs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Six </a:t>
            </a:r>
            <a:r>
              <a:rPr lang="en-US" dirty="0">
                <a:solidFill>
                  <a:schemeClr val="tx1"/>
                </a:solidFill>
              </a:rPr>
              <a:t>Months Average Earnings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and 3rd Qtr. </a:t>
            </a:r>
            <a:r>
              <a:rPr lang="en-US" dirty="0" smtClean="0">
                <a:solidFill>
                  <a:schemeClr val="tx1"/>
                </a:solidFill>
              </a:rPr>
              <a:t>after </a:t>
            </a:r>
            <a:r>
              <a:rPr lang="en-US" dirty="0" smtClean="0">
                <a:solidFill>
                  <a:schemeClr val="tx1"/>
                </a:solidFill>
              </a:rPr>
              <a:t>exit </a:t>
            </a:r>
            <a:r>
              <a:rPr lang="en-US" dirty="0">
                <a:solidFill>
                  <a:schemeClr val="tx1"/>
                </a:solidFill>
              </a:rPr>
              <a:t>(Adult </a:t>
            </a:r>
            <a:r>
              <a:rPr lang="en-US" dirty="0" smtClean="0">
                <a:solidFill>
                  <a:schemeClr val="tx1"/>
                </a:solidFill>
              </a:rPr>
              <a:t>programs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en-US" dirty="0" smtClean="0">
              <a:solidFill>
                <a:schemeClr val="tx1"/>
              </a:solidFill>
            </a:endParaRP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Placement </a:t>
            </a:r>
            <a:r>
              <a:rPr lang="en-US" dirty="0">
                <a:solidFill>
                  <a:schemeClr val="tx1"/>
                </a:solidFill>
              </a:rPr>
              <a:t>in Employment/Education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Qtr. after </a:t>
            </a:r>
            <a:r>
              <a:rPr lang="en-US" dirty="0" smtClean="0">
                <a:solidFill>
                  <a:schemeClr val="tx1"/>
                </a:solidFill>
              </a:rPr>
              <a:t>exit </a:t>
            </a:r>
            <a:r>
              <a:rPr lang="en-US" dirty="0">
                <a:solidFill>
                  <a:schemeClr val="tx1"/>
                </a:solidFill>
              </a:rPr>
              <a:t>(Youth </a:t>
            </a:r>
            <a:r>
              <a:rPr lang="en-US" dirty="0" smtClean="0">
                <a:solidFill>
                  <a:schemeClr val="tx1"/>
                </a:solidFill>
              </a:rPr>
              <a:t>programs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en-US" dirty="0" smtClean="0">
              <a:solidFill>
                <a:schemeClr val="tx1"/>
              </a:solidFill>
            </a:endParaRP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Attainment </a:t>
            </a:r>
            <a:r>
              <a:rPr lang="en-US" dirty="0">
                <a:solidFill>
                  <a:schemeClr val="tx1"/>
                </a:solidFill>
              </a:rPr>
              <a:t>of a Degree or Certificate by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Qtr. after </a:t>
            </a:r>
            <a:r>
              <a:rPr lang="en-US" dirty="0" smtClean="0">
                <a:solidFill>
                  <a:schemeClr val="tx1"/>
                </a:solidFill>
              </a:rPr>
              <a:t>exit </a:t>
            </a:r>
            <a:r>
              <a:rPr lang="en-US" dirty="0">
                <a:solidFill>
                  <a:schemeClr val="tx1"/>
                </a:solidFill>
              </a:rPr>
              <a:t>(Youth </a:t>
            </a:r>
            <a:r>
              <a:rPr lang="en-US" dirty="0" smtClean="0">
                <a:solidFill>
                  <a:schemeClr val="tx1"/>
                </a:solidFill>
              </a:rPr>
              <a:t>programs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Literacy </a:t>
            </a:r>
            <a:r>
              <a:rPr lang="en-US" dirty="0">
                <a:solidFill>
                  <a:schemeClr val="tx1"/>
                </a:solidFill>
              </a:rPr>
              <a:t>Numeracy Gains </a:t>
            </a:r>
            <a:r>
              <a:rPr lang="en-US" dirty="0" smtClean="0">
                <a:solidFill>
                  <a:schemeClr val="tx1"/>
                </a:solidFill>
              </a:rPr>
              <a:t>                      (</a:t>
            </a:r>
            <a:r>
              <a:rPr lang="en-US" dirty="0">
                <a:solidFill>
                  <a:schemeClr val="tx1"/>
                </a:solidFill>
              </a:rPr>
              <a:t>Youth </a:t>
            </a:r>
            <a:r>
              <a:rPr lang="en-US" dirty="0" smtClean="0">
                <a:solidFill>
                  <a:schemeClr val="tx1"/>
                </a:solidFill>
              </a:rPr>
              <a:t>programs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04559" y="2054850"/>
            <a:ext cx="4634640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240"/>
            <a:r>
              <a:rPr lang="en-US" b="1" u="sng" dirty="0">
                <a:solidFill>
                  <a:schemeClr val="tx1"/>
                </a:solidFill>
              </a:rPr>
              <a:t>UNDER WIOA (Primary Indicators only)</a:t>
            </a: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Percent </a:t>
            </a:r>
            <a:r>
              <a:rPr lang="en-US" dirty="0" smtClean="0">
                <a:solidFill>
                  <a:schemeClr val="tx1"/>
                </a:solidFill>
              </a:rPr>
              <a:t>Employed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Qtr. after </a:t>
            </a:r>
            <a:r>
              <a:rPr lang="en-US" dirty="0" smtClean="0">
                <a:solidFill>
                  <a:schemeClr val="tx1"/>
                </a:solidFill>
              </a:rPr>
              <a:t>exit (</a:t>
            </a:r>
            <a:r>
              <a:rPr lang="en-US" dirty="0">
                <a:solidFill>
                  <a:schemeClr val="tx1"/>
                </a:solidFill>
              </a:rPr>
              <a:t>Adult </a:t>
            </a:r>
            <a:r>
              <a:rPr lang="en-US" dirty="0" smtClean="0">
                <a:solidFill>
                  <a:schemeClr val="tx1"/>
                </a:solidFill>
              </a:rPr>
              <a:t>programs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Placement </a:t>
            </a:r>
            <a:r>
              <a:rPr lang="en-US" dirty="0">
                <a:solidFill>
                  <a:schemeClr val="tx1"/>
                </a:solidFill>
              </a:rPr>
              <a:t>in Employment/Education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Qtr. after exit </a:t>
            </a:r>
            <a:r>
              <a:rPr lang="en-US" dirty="0">
                <a:solidFill>
                  <a:schemeClr val="tx1"/>
                </a:solidFill>
              </a:rPr>
              <a:t>(Youth </a:t>
            </a:r>
            <a:r>
              <a:rPr lang="en-US" dirty="0" smtClean="0">
                <a:solidFill>
                  <a:schemeClr val="tx1"/>
                </a:solidFill>
              </a:rPr>
              <a:t>programs)</a:t>
            </a:r>
            <a:endParaRPr lang="en-US" dirty="0">
              <a:solidFill>
                <a:schemeClr val="tx1"/>
              </a:solidFill>
            </a:endParaRP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Percent </a:t>
            </a:r>
            <a:r>
              <a:rPr lang="en-US" dirty="0">
                <a:solidFill>
                  <a:schemeClr val="tx1"/>
                </a:solidFill>
              </a:rPr>
              <a:t>Employed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Qtr. after </a:t>
            </a:r>
            <a:r>
              <a:rPr lang="en-US" dirty="0" smtClean="0">
                <a:solidFill>
                  <a:schemeClr val="tx1"/>
                </a:solidFill>
              </a:rPr>
              <a:t>exit (</a:t>
            </a:r>
            <a:r>
              <a:rPr lang="en-US" dirty="0">
                <a:solidFill>
                  <a:schemeClr val="tx1"/>
                </a:solidFill>
              </a:rPr>
              <a:t>Adult </a:t>
            </a:r>
            <a:r>
              <a:rPr lang="en-US" dirty="0" smtClean="0">
                <a:solidFill>
                  <a:schemeClr val="tx1"/>
                </a:solidFill>
              </a:rPr>
              <a:t>programs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en-US" dirty="0" smtClean="0">
              <a:solidFill>
                <a:schemeClr val="tx1"/>
              </a:solidFill>
            </a:endParaRP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Placement </a:t>
            </a:r>
            <a:r>
              <a:rPr lang="en-US" dirty="0">
                <a:solidFill>
                  <a:schemeClr val="tx1"/>
                </a:solidFill>
              </a:rPr>
              <a:t>in Employment/Education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Qtr</a:t>
            </a:r>
            <a:r>
              <a:rPr lang="en-US" dirty="0" smtClean="0">
                <a:solidFill>
                  <a:schemeClr val="tx1"/>
                </a:solidFill>
              </a:rPr>
              <a:t>. after exit </a:t>
            </a:r>
            <a:r>
              <a:rPr lang="en-US" dirty="0">
                <a:solidFill>
                  <a:schemeClr val="tx1"/>
                </a:solidFill>
              </a:rPr>
              <a:t>(Youth </a:t>
            </a:r>
            <a:r>
              <a:rPr lang="en-US" dirty="0" smtClean="0">
                <a:solidFill>
                  <a:schemeClr val="tx1"/>
                </a:solidFill>
              </a:rPr>
              <a:t>programs) </a:t>
            </a:r>
            <a:endParaRPr lang="en-US" dirty="0">
              <a:solidFill>
                <a:schemeClr val="tx1"/>
              </a:solidFill>
            </a:endParaRP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Median </a:t>
            </a:r>
            <a:r>
              <a:rPr lang="en-US" dirty="0">
                <a:solidFill>
                  <a:schemeClr val="tx1"/>
                </a:solidFill>
              </a:rPr>
              <a:t>Earnings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Qtr. </a:t>
            </a:r>
            <a:r>
              <a:rPr lang="en-US" dirty="0" smtClean="0">
                <a:solidFill>
                  <a:schemeClr val="tx1"/>
                </a:solidFill>
              </a:rPr>
              <a:t>after </a:t>
            </a:r>
            <a:r>
              <a:rPr lang="en-US" dirty="0" smtClean="0">
                <a:solidFill>
                  <a:schemeClr val="tx1"/>
                </a:solidFill>
              </a:rPr>
              <a:t>exit (</a:t>
            </a:r>
            <a:r>
              <a:rPr lang="en-US" dirty="0">
                <a:solidFill>
                  <a:schemeClr val="tx1"/>
                </a:solidFill>
              </a:rPr>
              <a:t>All programs) </a:t>
            </a:r>
            <a:endParaRPr lang="en-US" dirty="0" smtClean="0">
              <a:solidFill>
                <a:schemeClr val="tx1"/>
              </a:solidFill>
            </a:endParaRP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Credential </a:t>
            </a:r>
            <a:r>
              <a:rPr lang="en-US" dirty="0">
                <a:solidFill>
                  <a:schemeClr val="tx1"/>
                </a:solidFill>
              </a:rPr>
              <a:t>Attainment (up to 1 year after </a:t>
            </a:r>
            <a:r>
              <a:rPr lang="en-US" dirty="0" smtClean="0">
                <a:solidFill>
                  <a:schemeClr val="tx1"/>
                </a:solidFill>
              </a:rPr>
              <a:t>exit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              (</a:t>
            </a:r>
            <a:r>
              <a:rPr lang="en-US" dirty="0">
                <a:solidFill>
                  <a:schemeClr val="tx1"/>
                </a:solidFill>
              </a:rPr>
              <a:t>All programs except Wagner-Peyser) </a:t>
            </a: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Measurable </a:t>
            </a:r>
            <a:r>
              <a:rPr lang="en-US" dirty="0">
                <a:solidFill>
                  <a:schemeClr val="tx1"/>
                </a:solidFill>
              </a:rPr>
              <a:t>Skill Gains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All programs except Wagner-Peyser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396875" indent="-2555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Effectiveness </a:t>
            </a:r>
            <a:r>
              <a:rPr lang="en-US" dirty="0">
                <a:solidFill>
                  <a:schemeClr val="tx1"/>
                </a:solidFill>
              </a:rPr>
              <a:t>in Serving Employers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All programs)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dirty="0"/>
              <a:t>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8674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Adjusted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Levels of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/>
          <a:stretch/>
        </p:blipFill>
        <p:spPr>
          <a:xfrm>
            <a:off x="5100762" y="2209800"/>
            <a:ext cx="2743200" cy="2590800"/>
          </a:xfrm>
          <a:prstGeom prst="rect">
            <a:avLst/>
          </a:prstGeom>
        </p:spPr>
      </p:pic>
      <p:pic>
        <p:nvPicPr>
          <p:cNvPr id="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15"/>
          <p:cNvSpPr txBox="1">
            <a:spLocks/>
          </p:cNvSpPr>
          <p:nvPr/>
        </p:nvSpPr>
        <p:spPr>
          <a:xfrm>
            <a:off x="681316" y="2027016"/>
            <a:ext cx="4347882" cy="310876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</a:pPr>
            <a:endParaRPr lang="en-US" sz="1000" dirty="0">
              <a:solidFill>
                <a:schemeClr val="dk1"/>
              </a:solidFill>
            </a:endParaRPr>
          </a:p>
          <a:p>
            <a:pPr marL="457200" lvl="0" indent="-381000" algn="l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statistical adjustment model will be used in establishing program levels of performance.  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statistical adjustment model will take into account economic conditions and participant characteristics.  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model will be applied at the end of 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rogram year to adjust for actual conditions experienced.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638800" cy="134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</a:rPr>
              <a:t>Performance Sanctions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96803" y="1890209"/>
            <a:ext cx="3969297" cy="26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>
                <a:solidFill>
                  <a:schemeClr val="tx1"/>
                </a:solidFill>
              </a:rPr>
              <a:t>A 5 percent sanction of the Governor’s reserve is applied if a state either: 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800" dirty="0" smtClean="0">
              <a:solidFill>
                <a:schemeClr val="tx1"/>
              </a:solidFill>
            </a:endParaRPr>
          </a:p>
          <a:p>
            <a:pPr marL="762000" lvl="1" indent="-285750"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ails to report in any given program year; or 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800" dirty="0" smtClean="0">
              <a:solidFill>
                <a:schemeClr val="tx1"/>
              </a:solidFill>
            </a:endParaRPr>
          </a:p>
          <a:p>
            <a:pPr marL="762000" lvl="1" indent="-285750"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ails to meet adjusted levels of performance for 2 consecutive program years.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4466100" y="550200"/>
            <a:ext cx="4866600" cy="72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04423" y="4572000"/>
            <a:ext cx="805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000" dirty="0">
              <a:solidFill>
                <a:schemeClr val="dk1"/>
              </a:solidFill>
            </a:endParaRPr>
          </a:p>
          <a:p>
            <a:pPr marL="457200" lvl="0" indent="-381000"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>
                <a:solidFill>
                  <a:schemeClr val="tx1"/>
                </a:solidFill>
              </a:rPr>
              <a:t>States will receive technical assistance, including a performance improvement plan the first year they fail to meet adjusted levels of performance.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1"/>
          <a:stretch/>
        </p:blipFill>
        <p:spPr>
          <a:xfrm>
            <a:off x="4523955" y="1981200"/>
            <a:ext cx="2986793" cy="2590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dirty="0"/>
              <a:t>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54864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Transparency</a:t>
            </a:r>
          </a:p>
        </p:txBody>
      </p:sp>
      <p:pic>
        <p:nvPicPr>
          <p:cNvPr id="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400" y="1868160"/>
            <a:ext cx="5029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000" dirty="0">
              <a:solidFill>
                <a:schemeClr val="dk1"/>
              </a:solidFill>
            </a:endParaRPr>
          </a:p>
          <a:p>
            <a:pPr marL="457200" lvl="0" indent="-381000"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reports for states, local areas, and eligible training providers will be made publicly available.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States, localities, and eligible training providers will report performance data using common templates provided by the Departments of Education and Labor.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Eligible training providers are required to provide data on performance outcomes for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students in a training program. </a:t>
            </a:r>
          </a:p>
        </p:txBody>
      </p:sp>
      <p:pic>
        <p:nvPicPr>
          <p:cNvPr id="10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0" y="1981200"/>
            <a:ext cx="2636520" cy="33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5638800" cy="1341437"/>
          </a:xfrm>
        </p:spPr>
        <p:txBody>
          <a:bodyPr/>
          <a:lstStyle/>
          <a:p>
            <a:pPr>
              <a:buSzPct val="25000"/>
            </a:pPr>
            <a:r>
              <a:rPr lang="en-US" sz="3200" b="1" dirty="0">
                <a:solidFill>
                  <a:schemeClr val="accent1"/>
                </a:solidFill>
              </a:rPr>
              <a:t>Transparency</a:t>
            </a:r>
          </a:p>
        </p:txBody>
      </p:sp>
      <p:pic>
        <p:nvPicPr>
          <p:cNvPr id="4" name="Shape 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72362" y="0"/>
            <a:ext cx="2600073" cy="8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3400" y="1699002"/>
            <a:ext cx="5715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Departments of Labor and Education are required to consult with the workforce and education system in the development of the Performance </a:t>
            </a:r>
            <a:r>
              <a:rPr lang="en-US" sz="1800" dirty="0"/>
              <a:t>A</a:t>
            </a:r>
            <a:r>
              <a:rPr lang="en-US" sz="1800" dirty="0" smtClean="0"/>
              <a:t>ccountability provisions, with a focus on:  </a:t>
            </a:r>
          </a:p>
          <a:p>
            <a:endParaRPr lang="en-US" sz="800" dirty="0" smtClean="0"/>
          </a:p>
          <a:p>
            <a:pPr lvl="0"/>
            <a:endParaRPr lang="en-US" sz="1100" dirty="0">
              <a:solidFill>
                <a:schemeClr val="dk1"/>
              </a:solidFill>
            </a:endParaRPr>
          </a:p>
          <a:p>
            <a:pPr marL="576263" lvl="2" indent="-293688"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/>
              <a:t>Definitions of the indicators.</a:t>
            </a:r>
            <a:br>
              <a:rPr lang="en-US" sz="1800" dirty="0" smtClean="0"/>
            </a:br>
            <a:endParaRPr lang="en-US" sz="400" dirty="0" smtClean="0"/>
          </a:p>
          <a:p>
            <a:pPr marL="576263" lvl="2" indent="-293688"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/>
              <a:t>Establishment of the effectiveness in serving employers indicator.</a:t>
            </a:r>
            <a:br>
              <a:rPr lang="en-US" sz="1800" dirty="0" smtClean="0"/>
            </a:br>
            <a:endParaRPr lang="en-US" sz="400" dirty="0" smtClean="0"/>
          </a:p>
          <a:p>
            <a:pPr marL="576263" lvl="2" indent="-293688"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/>
              <a:t>Development of the statistical model.</a:t>
            </a:r>
            <a:br>
              <a:rPr lang="en-US" sz="1800" dirty="0" smtClean="0"/>
            </a:br>
            <a:endParaRPr lang="en-US" sz="400" dirty="0" smtClean="0"/>
          </a:p>
          <a:p>
            <a:pPr marL="576263" lvl="2" indent="-293688">
              <a:buClr>
                <a:schemeClr val="dk1"/>
              </a:buClr>
              <a:buSzPct val="100000"/>
              <a:buFont typeface="Noto Symbol"/>
              <a:buChar char="●"/>
            </a:pPr>
            <a:r>
              <a:rPr lang="en-US" sz="1800" dirty="0" smtClean="0"/>
              <a:t>Guidelines for the establishment of a fiscal and management accountability information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73" y="1699002"/>
            <a:ext cx="1938580" cy="35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96EF04175EE4FA62197F2113EE347" ma:contentTypeVersion="11" ma:contentTypeDescription="Create a new document." ma:contentTypeScope="" ma:versionID="54129c8016e3d6ca5a1d681c22803398">
  <xsd:schema xmlns:xsd="http://www.w3.org/2001/XMLSchema" xmlns:xs="http://www.w3.org/2001/XMLSchema" xmlns:p="http://schemas.microsoft.com/office/2006/metadata/properties" xmlns:ns2="be0221d5-47f6-480c-a022-5cf56ad906dc" targetNamespace="http://schemas.microsoft.com/office/2006/metadata/properties" ma:root="true" ma:fieldsID="fe3d0a30820efb893a253d51af25b750" ns2:_="">
    <xsd:import namespace="be0221d5-47f6-480c-a022-5cf56ad906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x0031_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0221d5-47f6-480c-a022-5cf56ad90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x0031_" ma:index="16" nillable="true" ma:displayName="1" ma:decimals="0" ma:format="Dropdown" ma:internalName="_x0031_" ma:percentage="FALSE">
      <xsd:simpleType>
        <xsd:restriction base="dms:Number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be0221d5-47f6-480c-a022-5cf56ad906dc" xsi:nil="true"/>
  </documentManagement>
</p:properties>
</file>

<file path=customXml/itemProps1.xml><?xml version="1.0" encoding="utf-8"?>
<ds:datastoreItem xmlns:ds="http://schemas.openxmlformats.org/officeDocument/2006/customXml" ds:itemID="{10C69188-DC10-4BD2-A5E1-79AE0AD60BF6}"/>
</file>

<file path=customXml/itemProps2.xml><?xml version="1.0" encoding="utf-8"?>
<ds:datastoreItem xmlns:ds="http://schemas.openxmlformats.org/officeDocument/2006/customXml" ds:itemID="{27694AEB-2639-47D0-9F09-C5592FBABEC1}"/>
</file>

<file path=customXml/itemProps3.xml><?xml version="1.0" encoding="utf-8"?>
<ds:datastoreItem xmlns:ds="http://schemas.openxmlformats.org/officeDocument/2006/customXml" ds:itemID="{DA051E25-32C9-4CB3-85E0-0ADB6F650B44}"/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326</Words>
  <Application>Microsoft Office PowerPoint</Application>
  <PresentationFormat>On-screen Show (4:3)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Noto Symbol</vt:lpstr>
      <vt:lpstr>Wingdings</vt:lpstr>
      <vt:lpstr>Office Theme</vt:lpstr>
      <vt:lpstr>Performance Accountability</vt:lpstr>
      <vt:lpstr>PowerPoint Presentation</vt:lpstr>
      <vt:lpstr>Common Performance Accountability</vt:lpstr>
      <vt:lpstr>Primary Indicators</vt:lpstr>
      <vt:lpstr>Adjusted Levels of Performance</vt:lpstr>
      <vt:lpstr>Performance Sanctions</vt:lpstr>
      <vt:lpstr>Transparency</vt:lpstr>
      <vt:lpstr>Transparency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DRAFT!</dc:title>
  <dc:creator>Parker, Heather - ETA</dc:creator>
  <cp:lastModifiedBy>Jen Chingwe</cp:lastModifiedBy>
  <cp:revision>41</cp:revision>
  <cp:lastPrinted>2014-11-18T12:39:48Z</cp:lastPrinted>
  <dcterms:modified xsi:type="dcterms:W3CDTF">2014-11-18T15:52:25Z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0x01010087596EF04175EE4FA62197F2113EE347</vt:lpwstr>
  </property>
</Properties>
</file>