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72577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42981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05514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7947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79974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what this section will cover.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This section will cover the following topics related to target populations and national programs: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Services to youth and adults with disabilities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Services to veterans and military spouses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National Farmworker Jobs Program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Indian and Native American programs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YouthBuild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023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2A3333"/>
              </a:solidFill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80108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2A3333"/>
              </a:solidFill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32484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2A3333"/>
              </a:solidFill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9894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89256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 dirty="0"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9667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5776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en-US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4463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84175" y="2201125"/>
            <a:ext cx="7523699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Target Populations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and National Programs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31575" y="0"/>
            <a:ext cx="62693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National Farmworker Jobs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Program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23275" y="1922902"/>
            <a:ext cx="4946400" cy="44016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 dirty="0"/>
              <a:t>WIOA reauthorizes program</a:t>
            </a:r>
            <a:br>
              <a:rPr lang="en-US" sz="2200" dirty="0"/>
            </a:br>
            <a:endParaRPr lang="en-US" sz="1000" dirty="0"/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 dirty="0"/>
              <a:t>Extends grant period from 2 to </a:t>
            </a:r>
            <a:br>
              <a:rPr lang="en-US" sz="2200" dirty="0"/>
            </a:br>
            <a:r>
              <a:rPr lang="en-US" sz="2200" dirty="0"/>
              <a:t>4 years</a:t>
            </a:r>
            <a:br>
              <a:rPr lang="en-US" sz="2200" dirty="0"/>
            </a:br>
            <a:endParaRPr lang="en-US" sz="1000" dirty="0"/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200" dirty="0"/>
              <a:t>Applies common performance measures</a:t>
            </a:r>
            <a:br>
              <a:rPr lang="en-US" sz="2200" dirty="0"/>
            </a:br>
            <a:endParaRPr lang="en-US" sz="1000" dirty="0"/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200" dirty="0"/>
              <a:t>Removes local workforce board representation requirement</a:t>
            </a:r>
            <a:br>
              <a:rPr lang="en-US" sz="2200" dirty="0"/>
            </a:br>
            <a:endParaRPr lang="en-US" sz="1000" dirty="0"/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 dirty="0"/>
              <a:t>Requires partnership with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One-Stop </a:t>
            </a:r>
            <a:r>
              <a:rPr lang="en-US" sz="2200" dirty="0"/>
              <a:t>centers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5420" y="1922886"/>
            <a:ext cx="2464578" cy="368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62400" cy="134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3200" b="1">
                <a:solidFill>
                  <a:schemeClr val="accent1"/>
                </a:solidFill>
              </a:rPr>
              <a:t>Indian and Native American </a:t>
            </a:r>
          </a:p>
          <a:p>
            <a:pPr>
              <a:spcBef>
                <a:spcPts val="0"/>
              </a:spcBef>
              <a:buNone/>
            </a:pPr>
            <a:r>
              <a:rPr lang="en-US" sz="3200" b="1">
                <a:solidFill>
                  <a:schemeClr val="accent1"/>
                </a:solidFill>
              </a:rPr>
              <a:t>Programs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97100" y="1649350"/>
            <a:ext cx="4562099" cy="435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WIOA reauthorizes programs</a:t>
            </a:r>
            <a:br>
              <a:rPr lang="en-US" sz="22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Extends grant period from 2 to </a:t>
            </a:r>
            <a:br>
              <a:rPr lang="en-US" sz="2200" dirty="0">
                <a:solidFill>
                  <a:schemeClr val="dk1"/>
                </a:solidFill>
              </a:rPr>
            </a:br>
            <a:r>
              <a:rPr lang="en-US" sz="2200" dirty="0">
                <a:solidFill>
                  <a:schemeClr val="dk1"/>
                </a:solidFill>
              </a:rPr>
              <a:t>4 years</a:t>
            </a:r>
            <a:br>
              <a:rPr lang="en-US" sz="22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Applies common performance measures</a:t>
            </a:r>
            <a:br>
              <a:rPr lang="en-US" sz="22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Removes local workforce </a:t>
            </a:r>
            <a:br>
              <a:rPr lang="en-US" sz="2200" dirty="0">
                <a:solidFill>
                  <a:schemeClr val="dk1"/>
                </a:solidFill>
              </a:rPr>
            </a:br>
            <a:r>
              <a:rPr lang="en-US" sz="2200" dirty="0">
                <a:solidFill>
                  <a:schemeClr val="dk1"/>
                </a:solidFill>
              </a:rPr>
              <a:t>board representation </a:t>
            </a:r>
            <a:br>
              <a:rPr lang="en-US" sz="2200" dirty="0">
                <a:solidFill>
                  <a:schemeClr val="dk1"/>
                </a:solidFill>
              </a:rPr>
            </a:br>
            <a:r>
              <a:rPr lang="en-US" sz="2200" dirty="0">
                <a:solidFill>
                  <a:schemeClr val="dk1"/>
                </a:solidFill>
              </a:rPr>
              <a:t>requirement</a:t>
            </a:r>
            <a:br>
              <a:rPr lang="en-US" sz="2200" dirty="0">
                <a:solidFill>
                  <a:schemeClr val="dk1"/>
                </a:solidFill>
              </a:rPr>
            </a:br>
            <a:endParaRPr lang="en-US" sz="1000" dirty="0">
              <a:solidFill>
                <a:schemeClr val="dk1"/>
              </a:solidFill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Requires partnership with</a:t>
            </a:r>
            <a:br>
              <a:rPr lang="en-US" sz="2200" dirty="0">
                <a:solidFill>
                  <a:schemeClr val="dk1"/>
                </a:solidFill>
              </a:rPr>
            </a:br>
            <a:r>
              <a:rPr lang="en-US" sz="2200" dirty="0">
                <a:solidFill>
                  <a:schemeClr val="dk1"/>
                </a:solidFill>
              </a:rPr>
              <a:t>One-Stop centers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 l="15658" r="13614" b="12823"/>
          <a:stretch/>
        </p:blipFill>
        <p:spPr>
          <a:xfrm>
            <a:off x="5211225" y="1663175"/>
            <a:ext cx="2600049" cy="220813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4393600" y="3955450"/>
            <a:ext cx="4248300" cy="204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>
                <a:solidFill>
                  <a:schemeClr val="dk1"/>
                </a:solidFill>
              </a:rPr>
              <a:t>Requires consultation with the Native American Employment and Training Council to develop additional performance measures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58929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YouthBuild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129250" y="1798525"/>
            <a:ext cx="4710000" cy="394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 dirty="0"/>
              <a:t>In addition to construction, WIOA amends </a:t>
            </a:r>
            <a:r>
              <a:rPr lang="en-US" sz="2200" dirty="0" err="1"/>
              <a:t>YouthBuild</a:t>
            </a:r>
            <a:r>
              <a:rPr lang="en-US" sz="2200" dirty="0"/>
              <a:t> to specifically authorize activities in in-demand industries and occupations.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 dirty="0"/>
              <a:t>WIOA incorporates common performance measures.</a:t>
            </a:r>
          </a:p>
          <a:p>
            <a: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200" dirty="0"/>
              <a:t>WIOA changes the percentages of funds used for supervision, training, and administration.</a:t>
            </a: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 l="16736"/>
          <a:stretch/>
        </p:blipFill>
        <p:spPr>
          <a:xfrm>
            <a:off x="615000" y="1959026"/>
            <a:ext cx="3305350" cy="3016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1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962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accent1"/>
                </a:solidFill>
              </a:rPr>
              <a:t>Presenter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291350" y="2470775"/>
            <a:ext cx="7125299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b="1"/>
              <a:t>Kim Vitelli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Division Chief of National Programs, Tools, and Technical Assistance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Office of Workforce Investment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78900" y="5538425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Have a question or comment about WIOA?  E-mail </a:t>
            </a:r>
            <a:r>
              <a:rPr lang="en-US" b="1">
                <a:solidFill>
                  <a:srgbClr val="000000"/>
                </a:solidFill>
              </a:rPr>
              <a:t>DOL.WIOA@dol.gov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962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Youth and Adults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with Disabilities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94950" y="2006900"/>
            <a:ext cx="3621899" cy="302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400"/>
              <a:t>WIOA increases access to high quality workforce services for individuals with disabilities and prepares them for competitive, integrated employment.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9400" y="2006900"/>
            <a:ext cx="3782450" cy="271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Youth and Adults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with Disabilities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04800" y="1811875"/>
            <a:ext cx="5268899" cy="428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One-Stop centers will be physically and programmatically accessible for individuals with disabilities.</a:t>
            </a:r>
            <a:br>
              <a:rPr lang="en-US" sz="2400">
                <a:solidFill>
                  <a:schemeClr val="dk1"/>
                </a:solidFill>
              </a:rPr>
            </a:br>
            <a:endParaRPr lang="en-US" sz="240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Youth with disabilities will receive extensive pre-employment transition services so they can successfully obtain competitive, integrated employment.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t="10538"/>
          <a:stretch/>
        </p:blipFill>
        <p:spPr>
          <a:xfrm>
            <a:off x="5573700" y="1843225"/>
            <a:ext cx="3021774" cy="363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Youth and Adults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with Disabilities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04800" y="2335500"/>
            <a:ext cx="5159399" cy="341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>
                <a:solidFill>
                  <a:schemeClr val="dk1"/>
                </a:solidFill>
              </a:rPr>
              <a:t>State Vocational Rehabilitation agencies will set aside at least </a:t>
            </a:r>
            <a:r>
              <a:rPr lang="en-US" sz="2200" b="1">
                <a:solidFill>
                  <a:schemeClr val="dk1"/>
                </a:solidFill>
              </a:rPr>
              <a:t>15%</a:t>
            </a:r>
            <a:r>
              <a:rPr lang="en-US" sz="2200">
                <a:solidFill>
                  <a:schemeClr val="dk1"/>
                </a:solidFill>
              </a:rPr>
              <a:t> of funding to provide transition services to youth with disabilities.</a:t>
            </a:r>
            <a:br>
              <a:rPr lang="en-US" sz="2200">
                <a:solidFill>
                  <a:schemeClr val="dk1"/>
                </a:solidFill>
              </a:rPr>
            </a:br>
            <a:endParaRPr lang="en-US" sz="220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>
                <a:solidFill>
                  <a:schemeClr val="dk1"/>
                </a:solidFill>
              </a:rPr>
              <a:t>VR state grant programs will engage employers to improve participant employment outcomes.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304800" y="1518450"/>
            <a:ext cx="7013099" cy="71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State Vocational Rehabilitation (VR) and WIOA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5800" y="2335500"/>
            <a:ext cx="2133600" cy="319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Youth and Adults </a:t>
            </a:r>
          </a:p>
          <a:p>
            <a:pPr lvl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with Disabilities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925175" y="1752600"/>
            <a:ext cx="5029499" cy="362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Noto Symbol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WIOA establishes a committee to advise the Secretary of Labor on strategies to increase competitive integrated employment for individuals with disabilities.</a:t>
            </a:r>
            <a:br>
              <a:rPr lang="en-US" sz="2000" dirty="0">
                <a:solidFill>
                  <a:schemeClr val="dk1"/>
                </a:solidFill>
              </a:rPr>
            </a:br>
            <a:r>
              <a:rPr lang="en-US" sz="700" dirty="0">
                <a:solidFill>
                  <a:schemeClr val="dk1"/>
                </a:solidFill>
              </a:rPr>
              <a:t/>
            </a:r>
            <a:br>
              <a:rPr lang="en-US" sz="700" dirty="0">
                <a:solidFill>
                  <a:schemeClr val="dk1"/>
                </a:solidFill>
              </a:rPr>
            </a:br>
            <a:endParaRPr lang="en-US" sz="700" dirty="0">
              <a:solidFill>
                <a:schemeClr val="dk1"/>
              </a:solidFill>
            </a:endParaRPr>
          </a:p>
          <a:p>
            <a:pPr marL="457200" lvl="0" indent="-3556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Noto Symbol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The committee will include the Departments of Labor, Education, Health and Human Services, Social Security Administration, and other partners.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4">
            <a:alphaModFix/>
          </a:blip>
          <a:srcRect l="5355" r="20668"/>
          <a:stretch/>
        </p:blipFill>
        <p:spPr>
          <a:xfrm>
            <a:off x="626725" y="1752600"/>
            <a:ext cx="3298450" cy="349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541050" y="5365575"/>
            <a:ext cx="8061899" cy="60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/>
              <a:t>Committee webpage: www.dol.gov/odep/topics/WIOA.htm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Youth and Adults </a:t>
            </a:r>
          </a:p>
          <a:p>
            <a:pPr lvl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with Disabilities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35800" y="2663175"/>
            <a:ext cx="4910999" cy="298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683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Information and to assist with operational and other issues related to compliance with non-discrimination and accessibility requirements.</a:t>
            </a:r>
            <a:br>
              <a:rPr lang="en-US" sz="2200" dirty="0">
                <a:solidFill>
                  <a:schemeClr val="dk1"/>
                </a:solidFill>
              </a:rPr>
            </a:br>
            <a:r>
              <a:rPr lang="en-US" sz="2200" dirty="0">
                <a:solidFill>
                  <a:schemeClr val="dk1"/>
                </a:solidFill>
              </a:rPr>
              <a:t> </a:t>
            </a:r>
          </a:p>
          <a:p>
            <a:pPr marL="457200" lvl="0" indent="-3683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chemeClr val="dk1"/>
                </a:solidFill>
              </a:rPr>
              <a:t>Input regarding appropriate training for staff on these issues.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064150" y="2221600"/>
            <a:ext cx="1090200" cy="4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  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222450" y="1656950"/>
            <a:ext cx="7973999" cy="83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Local boards may designate a standing committee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to provide: 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4150" y="2456202"/>
            <a:ext cx="2403450" cy="3196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96299" cy="134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Veterans and </a:t>
            </a:r>
          </a:p>
          <a:p>
            <a:pPr lv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Military Spouses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540600" y="2392600"/>
            <a:ext cx="3728399" cy="262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Priority of service requirements for eligible veterans and spouses continue under WIOA.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 r="31441"/>
          <a:stretch/>
        </p:blipFill>
        <p:spPr>
          <a:xfrm>
            <a:off x="4428400" y="1792675"/>
            <a:ext cx="3618000" cy="351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792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Veterans and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Military Spouses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205375" y="1706050"/>
            <a:ext cx="5633700" cy="422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/>
              <a:t>National Dislocated Worker Grants</a:t>
            </a:r>
            <a:br>
              <a:rPr lang="en-US" sz="2000" b="1" dirty="0"/>
            </a:br>
            <a:r>
              <a:rPr lang="en-US" sz="2000" dirty="0"/>
              <a:t>Eligibility for grants expanded to areas that have higher than average demand for services from dislocated members of the Armed Forces and other eligible individuals.</a:t>
            </a:r>
            <a:br>
              <a:rPr lang="en-US" sz="2000" dirty="0"/>
            </a:br>
            <a:endParaRPr lang="en-US" sz="700" dirty="0"/>
          </a:p>
          <a:p>
            <a:pPr marL="457200" lvl="0" indent="-355600" rtl="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b="1" dirty="0"/>
              <a:t>Dislocated Worker Program</a:t>
            </a:r>
            <a:br>
              <a:rPr lang="en-US" sz="2000" b="1" dirty="0"/>
            </a:br>
            <a:r>
              <a:rPr lang="en-US" sz="2000" dirty="0"/>
              <a:t>Spouses of certain active duty members of the Armed Forces are included in the definition of dislocated workers and displaced homemakers eligible for assistance.</a:t>
            </a: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t="7071"/>
          <a:stretch/>
        </p:blipFill>
        <p:spPr>
          <a:xfrm>
            <a:off x="577350" y="1826300"/>
            <a:ext cx="2628024" cy="365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EBB95930-8A81-4DAF-BC94-9EB4C38285F0}"/>
</file>

<file path=customXml/itemProps2.xml><?xml version="1.0" encoding="utf-8"?>
<ds:datastoreItem xmlns:ds="http://schemas.openxmlformats.org/officeDocument/2006/customXml" ds:itemID="{6B85B597-DB51-43FD-B348-E7118E214E20}"/>
</file>

<file path=customXml/itemProps3.xml><?xml version="1.0" encoding="utf-8"?>
<ds:datastoreItem xmlns:ds="http://schemas.openxmlformats.org/officeDocument/2006/customXml" ds:itemID="{02E732F9-CB88-44C3-9BBE-0195C54EB5E8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344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Noto Symbol</vt:lpstr>
      <vt:lpstr>Wingdings</vt:lpstr>
      <vt:lpstr>Office Theme</vt:lpstr>
      <vt:lpstr>Target Populations  and National Programs</vt:lpstr>
      <vt:lpstr>Presenter</vt:lpstr>
      <vt:lpstr>Services to Youth and Adults  with Disabilities</vt:lpstr>
      <vt:lpstr>Services to Youth and Adults  with Disabilities</vt:lpstr>
      <vt:lpstr>Services to Youth and Adults  with Disabilities</vt:lpstr>
      <vt:lpstr>Services to Youth and Adults  with Disabilities</vt:lpstr>
      <vt:lpstr>Services to Youth and Adults  with Disabilities</vt:lpstr>
      <vt:lpstr>Services to Veterans and  Military Spouses</vt:lpstr>
      <vt:lpstr>Services to Veterans and  Military Spouses</vt:lpstr>
      <vt:lpstr>National Farmworker Jobs  Program</vt:lpstr>
      <vt:lpstr>Indian and Native American  Programs</vt:lpstr>
      <vt:lpstr>YouthBuild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Populations  and National Programs</dc:title>
  <cp:lastModifiedBy>Jen Chingwe</cp:lastModifiedBy>
  <cp:revision>5</cp:revision>
  <dcterms:modified xsi:type="dcterms:W3CDTF">2014-11-17T18:10:50Z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