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11"/>
  </p:notesMasterIdLst>
  <p:sldIdLst>
    <p:sldId id="257" r:id="rId2"/>
    <p:sldId id="258" r:id="rId3"/>
    <p:sldId id="261" r:id="rId4"/>
    <p:sldId id="262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977731-E2C8-4313-B475-1061FDA1B33F}">
  <a:tblStyle styleId="{CD977731-E2C8-4313-B475-1061FDA1B33F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81938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8764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Presenter introduces her/himself and indicates what this section will cover.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solidFill>
                  <a:schemeClr val="dk1"/>
                </a:solidFill>
              </a:rPr>
              <a:t>This section will cover the following topics related to Youth Programs: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Changes to youth eligibility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New youth program elements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Emphasis on work-based learning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Other key provisions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1644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99442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9372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28485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68210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45095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75716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9132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38100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2312" y="1990725"/>
            <a:ext cx="7772400" cy="2047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2312" y="4114800"/>
            <a:ext cx="7772400" cy="1347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7244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04800" y="2373311"/>
            <a:ext cx="4040187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721225" y="160020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721225" y="2373311"/>
            <a:ext cx="4041774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400299" y="-495299"/>
            <a:ext cx="4267199" cy="845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1447800"/>
            <a:ext cx="9144000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marR="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marR="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marR="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200400" y="6093160"/>
            <a:ext cx="5714999" cy="41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4441" y="6096000"/>
            <a:ext cx="2853559" cy="4556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hape 18"/>
          <p:cNvCxnSpPr/>
          <p:nvPr/>
        </p:nvCxnSpPr>
        <p:spPr>
          <a:xfrm>
            <a:off x="0" y="5943600"/>
            <a:ext cx="9144000" cy="0"/>
          </a:xfrm>
          <a:prstGeom prst="straightConnector1">
            <a:avLst/>
          </a:prstGeom>
          <a:noFill/>
          <a:ln w="9525" cap="flat">
            <a:solidFill>
              <a:srgbClr val="C5D8F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37622"/>
            <a:ext cx="9144000" cy="8101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685800" y="189077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400" b="1">
                <a:solidFill>
                  <a:schemeClr val="accent1"/>
                </a:solidFill>
              </a:rPr>
              <a:t>Youth Program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accent1"/>
                </a:solidFill>
              </a:rPr>
              <a:t>Presenter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291350" y="2470775"/>
            <a:ext cx="6485100" cy="236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3000" b="1"/>
              <a:t>Jen Troke, Division Chief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3000" b="1"/>
              <a:t>Jennifer Kemp, Unit Chief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Office of Workforce Investment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Employment and Training Administration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/>
              <a:t>U.S. Department of Labor</a:t>
            </a:r>
          </a:p>
          <a:p>
            <a:pPr lvl="0" rtl="0">
              <a:spcBef>
                <a:spcPts val="0"/>
              </a:spcBef>
              <a:buNone/>
            </a:pPr>
            <a:endParaRPr sz="2400" b="1"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78900" y="5594050"/>
            <a:ext cx="8986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Have a question or comment about WIOA?  E-mail </a:t>
            </a:r>
            <a:r>
              <a:rPr lang="en-US" b="1">
                <a:solidFill>
                  <a:srgbClr val="000000"/>
                </a:solidFill>
              </a:rPr>
              <a:t>DOL.WIOA@dol.gov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Changes to Youth Eligibility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184800" y="1622162"/>
            <a:ext cx="8698199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Out-of-School Youth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8299" y="1830173"/>
            <a:ext cx="3076356" cy="390174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439250" y="2462225"/>
            <a:ext cx="4484699" cy="350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chemeClr val="dk1"/>
                </a:solidFill>
              </a:rPr>
              <a:t>To be </a:t>
            </a:r>
            <a:r>
              <a:rPr lang="en-US" sz="2200" dirty="0" smtClean="0">
                <a:solidFill>
                  <a:schemeClr val="dk1"/>
                </a:solidFill>
              </a:rPr>
              <a:t>eligible </a:t>
            </a:r>
            <a:r>
              <a:rPr lang="en-US" sz="2200" dirty="0">
                <a:solidFill>
                  <a:schemeClr val="dk1"/>
                </a:solidFill>
              </a:rPr>
              <a:t>youth must be</a:t>
            </a:r>
            <a:r>
              <a:rPr lang="en-US" sz="2200" dirty="0" smtClean="0">
                <a:solidFill>
                  <a:schemeClr val="dk1"/>
                </a:solidFill>
              </a:rPr>
              <a:t>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lang="en-US" sz="2200" dirty="0" smtClean="0">
              <a:solidFill>
                <a:schemeClr val="dk1"/>
              </a:solidFill>
            </a:endParaRP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 smtClean="0">
                <a:solidFill>
                  <a:schemeClr val="dk1"/>
                </a:solidFill>
              </a:rPr>
              <a:t>Aged </a:t>
            </a:r>
            <a:r>
              <a:rPr lang="en-US" sz="2200" dirty="0">
                <a:solidFill>
                  <a:schemeClr val="dk1"/>
                </a:solidFill>
              </a:rPr>
              <a:t>16 to </a:t>
            </a:r>
            <a:r>
              <a:rPr lang="en-US" sz="2200" dirty="0" smtClean="0">
                <a:solidFill>
                  <a:schemeClr val="dk1"/>
                </a:solidFill>
              </a:rPr>
              <a:t>24</a:t>
            </a:r>
          </a:p>
          <a:p>
            <a:pPr marL="88900" lvl="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endParaRPr lang="en-US" sz="600" dirty="0">
              <a:solidFill>
                <a:schemeClr val="dk1"/>
              </a:solidFill>
            </a:endParaRP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 smtClean="0">
                <a:solidFill>
                  <a:schemeClr val="dk1"/>
                </a:solidFill>
              </a:rPr>
              <a:t>Meet </a:t>
            </a:r>
            <a:r>
              <a:rPr lang="en-US" sz="2200" dirty="0">
                <a:solidFill>
                  <a:schemeClr val="dk1"/>
                </a:solidFill>
              </a:rPr>
              <a:t>one or more additional </a:t>
            </a:r>
            <a:r>
              <a:rPr lang="en-US" sz="2200" dirty="0" smtClean="0">
                <a:solidFill>
                  <a:schemeClr val="dk1"/>
                </a:solidFill>
              </a:rPr>
              <a:t>conditions </a:t>
            </a:r>
            <a:endParaRPr lang="en-US" sz="22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20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228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Changes to Youth Eligibility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215017" y="1447800"/>
            <a:ext cx="8698199" cy="50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434343"/>
                </a:solidFill>
              </a:rPr>
              <a:t>Out-of-School Youth – Additional Conditions</a:t>
            </a:r>
            <a:endParaRPr lang="en-US" sz="2400" b="1" dirty="0">
              <a:solidFill>
                <a:srgbClr val="434343"/>
              </a:solidFill>
            </a:endParaRP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304800" y="1950000"/>
            <a:ext cx="8534399" cy="373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ts val="21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740" dirty="0"/>
              <a:t>S</a:t>
            </a:r>
            <a:r>
              <a:rPr lang="en-US" sz="1740" dirty="0" smtClean="0"/>
              <a:t>chool </a:t>
            </a:r>
            <a:r>
              <a:rPr lang="en-US" sz="1740" dirty="0"/>
              <a:t>dropout</a:t>
            </a:r>
          </a:p>
          <a:p>
            <a:pPr marL="457200" lvl="0" indent="-330200" rtl="0">
              <a:lnSpc>
                <a:spcPts val="21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740" dirty="0"/>
              <a:t>W</a:t>
            </a:r>
            <a:r>
              <a:rPr lang="en-US" sz="1740" dirty="0" smtClean="0"/>
              <a:t>ithin </a:t>
            </a:r>
            <a:r>
              <a:rPr lang="en-US" sz="1740" dirty="0"/>
              <a:t>the age of compulsory school attendance, but has not attended school for at least the most recent complete school year calendar quarter</a:t>
            </a:r>
          </a:p>
          <a:p>
            <a:pPr marL="457200" lvl="0" indent="-330200" rtl="0">
              <a:lnSpc>
                <a:spcPts val="21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740" dirty="0"/>
              <a:t>R</a:t>
            </a:r>
            <a:r>
              <a:rPr lang="en-US" sz="1740" dirty="0" smtClean="0"/>
              <a:t>ecipient </a:t>
            </a:r>
            <a:r>
              <a:rPr lang="en-US" sz="1740" dirty="0"/>
              <a:t>of a secondary school diploma or its recognized equivalent who </a:t>
            </a:r>
            <a:r>
              <a:rPr lang="en-US" sz="1740" dirty="0" smtClean="0"/>
              <a:t>is </a:t>
            </a:r>
            <a:r>
              <a:rPr lang="en-US" sz="1740" dirty="0"/>
              <a:t>low-income </a:t>
            </a:r>
            <a:r>
              <a:rPr lang="en-US" sz="1740" dirty="0" smtClean="0"/>
              <a:t>and basic </a:t>
            </a:r>
            <a:r>
              <a:rPr lang="en-US" sz="1740" dirty="0"/>
              <a:t>skills deficient or an English language learner</a:t>
            </a:r>
          </a:p>
          <a:p>
            <a:pPr marL="457200" lvl="0" indent="-330200" rtl="0">
              <a:lnSpc>
                <a:spcPts val="21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740" dirty="0" smtClean="0"/>
              <a:t>Subject </a:t>
            </a:r>
            <a:r>
              <a:rPr lang="en-US" sz="1740" dirty="0"/>
              <a:t>to the juvenile or adult justice system</a:t>
            </a:r>
          </a:p>
          <a:p>
            <a:pPr marL="457200" lvl="0" indent="-330200">
              <a:lnSpc>
                <a:spcPts val="21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740" dirty="0" smtClean="0"/>
              <a:t>A h</a:t>
            </a:r>
            <a:r>
              <a:rPr lang="en-US" sz="1740" dirty="0"/>
              <a:t>omeless individual </a:t>
            </a:r>
            <a:r>
              <a:rPr lang="en-US" sz="1740" dirty="0" smtClean="0"/>
              <a:t>defined </a:t>
            </a:r>
            <a:r>
              <a:rPr lang="en-US" sz="1740" dirty="0"/>
              <a:t>in </a:t>
            </a:r>
            <a:r>
              <a:rPr lang="en-US" sz="1740" dirty="0" smtClean="0"/>
              <a:t>sec. 41403(6), Violence </a:t>
            </a:r>
            <a:r>
              <a:rPr lang="en-US" sz="1740" dirty="0"/>
              <a:t>Against Women Act (42 U.S.C. 14043e–2(6</a:t>
            </a:r>
            <a:r>
              <a:rPr lang="en-US" sz="1740" dirty="0" smtClean="0"/>
              <a:t>))), </a:t>
            </a:r>
            <a:r>
              <a:rPr lang="en-US" sz="1740" dirty="0"/>
              <a:t>a homeless child or youth, a runaway, in foster care or has aged out of the foster care system, a child eligible for assistance under section </a:t>
            </a:r>
            <a:r>
              <a:rPr lang="en-US" sz="1740" dirty="0" smtClean="0"/>
              <a:t>477, Social </a:t>
            </a:r>
            <a:r>
              <a:rPr lang="en-US" sz="1740" dirty="0"/>
              <a:t>Security Act (42 U.S.C. 677), or in an out-of-home placement</a:t>
            </a:r>
          </a:p>
          <a:p>
            <a:pPr marL="457200" lvl="0" indent="-330200" rtl="0">
              <a:lnSpc>
                <a:spcPts val="21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740" dirty="0"/>
              <a:t>P</a:t>
            </a:r>
            <a:r>
              <a:rPr lang="en-US" sz="1740" dirty="0" smtClean="0"/>
              <a:t>regnant </a:t>
            </a:r>
            <a:r>
              <a:rPr lang="en-US" sz="1740" dirty="0"/>
              <a:t>or parenting</a:t>
            </a:r>
          </a:p>
          <a:p>
            <a:pPr marL="457200" lvl="0" indent="-330200" rtl="0">
              <a:lnSpc>
                <a:spcPts val="21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740" dirty="0"/>
              <a:t>A</a:t>
            </a:r>
            <a:r>
              <a:rPr lang="en-US" sz="1740" dirty="0" smtClean="0"/>
              <a:t>n </a:t>
            </a:r>
            <a:r>
              <a:rPr lang="en-US" sz="1740" dirty="0"/>
              <a:t>individual with a disability</a:t>
            </a:r>
          </a:p>
          <a:p>
            <a:pPr marL="457200" lvl="0" indent="-330200" rtl="0">
              <a:lnSpc>
                <a:spcPts val="21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740" dirty="0"/>
              <a:t>L</a:t>
            </a:r>
            <a:r>
              <a:rPr lang="en-US" sz="1740" dirty="0" smtClean="0"/>
              <a:t>ow-income </a:t>
            </a:r>
            <a:r>
              <a:rPr lang="en-US" sz="1740" dirty="0"/>
              <a:t>individual who requires additional assistance to enter or complete an educational program or to secure or hold employment</a:t>
            </a:r>
          </a:p>
          <a:p>
            <a:pPr lvl="0" rtl="0">
              <a:spcBef>
                <a:spcPts val="0"/>
              </a:spcBef>
              <a:buNone/>
            </a:pPr>
            <a:endParaRPr sz="1700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59906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Changes to Youth Eligibility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184800" y="1575137"/>
            <a:ext cx="8698199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In-School Youth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l="3411" t="13837" r="16518"/>
          <a:stretch/>
        </p:blipFill>
        <p:spPr>
          <a:xfrm>
            <a:off x="4819950" y="2210512"/>
            <a:ext cx="3562050" cy="317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529126" y="2168537"/>
            <a:ext cx="4290824" cy="367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200" dirty="0">
                <a:solidFill>
                  <a:schemeClr val="dk1"/>
                </a:solidFill>
              </a:rPr>
              <a:t>To be </a:t>
            </a:r>
            <a:r>
              <a:rPr lang="en-US" sz="2200" dirty="0" smtClean="0">
                <a:solidFill>
                  <a:schemeClr val="dk1"/>
                </a:solidFill>
              </a:rPr>
              <a:t>eligible </a:t>
            </a:r>
            <a:r>
              <a:rPr lang="en-US" sz="2200" dirty="0">
                <a:solidFill>
                  <a:schemeClr val="dk1"/>
                </a:solidFill>
              </a:rPr>
              <a:t>youth must be:</a:t>
            </a:r>
            <a:br>
              <a:rPr lang="en-US" sz="2200" dirty="0">
                <a:solidFill>
                  <a:schemeClr val="dk1"/>
                </a:solidFill>
              </a:rPr>
            </a:br>
            <a:endParaRPr lang="en-US" sz="1200" dirty="0">
              <a:solidFill>
                <a:schemeClr val="dk1"/>
              </a:solidFill>
            </a:endParaRP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>
                <a:solidFill>
                  <a:schemeClr val="dk1"/>
                </a:solidFill>
              </a:rPr>
              <a:t>Aged 14 to 21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chemeClr val="dk1"/>
              </a:solidFill>
            </a:endParaRP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 smtClean="0">
                <a:solidFill>
                  <a:schemeClr val="dk1"/>
                </a:solidFill>
              </a:rPr>
              <a:t>Low-income* </a:t>
            </a:r>
          </a:p>
          <a:p>
            <a:pPr marL="88900"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endParaRPr lang="en-US" sz="900" dirty="0" smtClean="0">
              <a:solidFill>
                <a:schemeClr val="dk1"/>
              </a:solidFill>
            </a:endParaRP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>
                <a:solidFill>
                  <a:schemeClr val="dk1"/>
                </a:solidFill>
              </a:rPr>
              <a:t>A</a:t>
            </a:r>
            <a:r>
              <a:rPr lang="en-US" sz="2200" dirty="0" smtClean="0">
                <a:solidFill>
                  <a:schemeClr val="dk1"/>
                </a:solidFill>
              </a:rPr>
              <a:t>nd one or more additional conditions </a:t>
            </a:r>
            <a:endParaRPr lang="en-US" sz="2200" dirty="0">
              <a:solidFill>
                <a:schemeClr val="dk1"/>
              </a:solidFill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marL="171450" lvl="0" indent="-17145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* Youth receiving or eligible to  receive a free or reduced price school lunch are considered </a:t>
            </a:r>
          </a:p>
          <a:p>
            <a:pPr marL="171450" lvl="0" indent="-17145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   “low income” under WIOA</a:t>
            </a:r>
            <a:r>
              <a:rPr lang="en-US" sz="2200" dirty="0" smtClean="0">
                <a:solidFill>
                  <a:schemeClr val="dk1"/>
                </a:solidFill>
              </a:rPr>
              <a:t/>
            </a:r>
            <a:br>
              <a:rPr lang="en-US" sz="2200" dirty="0" smtClean="0">
                <a:solidFill>
                  <a:schemeClr val="dk1"/>
                </a:solidFill>
              </a:rPr>
            </a:br>
            <a:endParaRPr sz="2200" b="1" dirty="0">
              <a:solidFill>
                <a:schemeClr val="dk2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200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 dirty="0">
                <a:solidFill>
                  <a:schemeClr val="accent1"/>
                </a:solidFill>
              </a:rPr>
              <a:t>Changes to Youth Eligibility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555762" y="2161825"/>
            <a:ext cx="5616438" cy="34750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 smtClean="0"/>
              <a:t>Basic </a:t>
            </a:r>
            <a:r>
              <a:rPr lang="en-US" sz="2000" dirty="0"/>
              <a:t>skills deficient</a:t>
            </a:r>
          </a:p>
          <a:p>
            <a:pPr marL="457200" lvl="0" indent="-342900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English language learner</a:t>
            </a:r>
          </a:p>
          <a:p>
            <a:pPr marL="457200" lvl="0" indent="-342900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An offender</a:t>
            </a:r>
          </a:p>
          <a:p>
            <a:pPr marL="457200" lvl="0" indent="-342900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Homeless, a runaway, in foster care or has </a:t>
            </a:r>
            <a:br>
              <a:rPr lang="en-US" sz="2000" dirty="0"/>
            </a:br>
            <a:r>
              <a:rPr lang="en-US" sz="2000" dirty="0"/>
              <a:t>aged out of the foster care system</a:t>
            </a:r>
          </a:p>
          <a:p>
            <a:pPr marL="457200" lvl="0" indent="-342900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Pregnant or parenting</a:t>
            </a:r>
          </a:p>
          <a:p>
            <a:pPr marL="457200" lvl="0" indent="-342900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Disabled </a:t>
            </a:r>
          </a:p>
          <a:p>
            <a:pPr marL="457200" lvl="0" indent="-342900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Requires additional assistance to enter or </a:t>
            </a:r>
            <a:br>
              <a:rPr lang="en-US" sz="2000" dirty="0"/>
            </a:br>
            <a:r>
              <a:rPr lang="en-US" sz="2000" dirty="0"/>
              <a:t>complete an educational program or to </a:t>
            </a:r>
            <a:r>
              <a:rPr lang="en-US" sz="2000" dirty="0" smtClean="0"/>
              <a:t>secure or </a:t>
            </a:r>
            <a:r>
              <a:rPr lang="en-US" sz="2000" dirty="0"/>
              <a:t>hold employment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 dirty="0"/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 dirty="0"/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111" name="Shape 111"/>
          <p:cNvSpPr txBox="1"/>
          <p:nvPr/>
        </p:nvSpPr>
        <p:spPr>
          <a:xfrm>
            <a:off x="79625" y="1549100"/>
            <a:ext cx="8698199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434343"/>
                </a:solidFill>
              </a:rPr>
              <a:t> In-School Youth – Additional Conditions</a:t>
            </a:r>
            <a:endParaRPr lang="en-US" sz="2400" b="1" dirty="0">
              <a:solidFill>
                <a:srgbClr val="434343"/>
              </a:solidFill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 rotWithShape="1">
          <a:blip r:embed="rId4">
            <a:alphaModFix/>
          </a:blip>
          <a:srcRect l="28946"/>
          <a:stretch/>
        </p:blipFill>
        <p:spPr>
          <a:xfrm>
            <a:off x="6453312" y="2479276"/>
            <a:ext cx="1697577" cy="2840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New Youth Program Elements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02300" y="2135679"/>
            <a:ext cx="5465100" cy="336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1900" dirty="0"/>
              <a:t>Financial literacy</a:t>
            </a:r>
            <a:br>
              <a:rPr lang="en-US" sz="1900" dirty="0"/>
            </a:br>
            <a:endParaRPr lang="en-US" sz="400" dirty="0"/>
          </a:p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1900" dirty="0"/>
              <a:t>Entrepreneurial skills training</a:t>
            </a:r>
            <a:br>
              <a:rPr lang="en-US" sz="1900" dirty="0"/>
            </a:br>
            <a:endParaRPr lang="en-US" sz="400" dirty="0"/>
          </a:p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1900" dirty="0"/>
              <a:t>Services that provide labor market and employment information in the local area</a:t>
            </a:r>
            <a:br>
              <a:rPr lang="en-US" sz="1900" dirty="0"/>
            </a:br>
            <a:endParaRPr lang="en-US" sz="400" dirty="0"/>
          </a:p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1900" dirty="0"/>
              <a:t>Activities that help youth transition to postsecondary education and training</a:t>
            </a:r>
            <a:br>
              <a:rPr lang="en-US" sz="1900" dirty="0"/>
            </a:br>
            <a:endParaRPr lang="en-US" sz="400" dirty="0"/>
          </a:p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1900" dirty="0"/>
              <a:t>Education offered concurrently with and in the same context as workforce preparation activities and training for a specific occupation or occupational cluster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304800" y="1470225"/>
            <a:ext cx="8534399" cy="70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Five New Elements (total of 14 program elements)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4702" y="2174024"/>
            <a:ext cx="2381309" cy="352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214075" y="76200"/>
            <a:ext cx="62583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Emphasis on Work-based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Learning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445100" y="2151137"/>
            <a:ext cx="4394099" cy="3608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200" dirty="0"/>
              <a:t>At least </a:t>
            </a:r>
            <a:r>
              <a:rPr lang="en-US" sz="2200" b="1" dirty="0"/>
              <a:t>20%</a:t>
            </a:r>
            <a:r>
              <a:rPr lang="en-US" sz="2200" dirty="0"/>
              <a:t> of local Youth formula funds must be used for work activities such as: </a:t>
            </a:r>
            <a:br>
              <a:rPr lang="en-US" sz="2200" dirty="0"/>
            </a:br>
            <a:endParaRPr lang="en-US" sz="1000" dirty="0"/>
          </a:p>
          <a:p>
            <a:pPr marL="914400" lvl="0" indent="-3683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200" dirty="0"/>
              <a:t>Summer jobs</a:t>
            </a:r>
          </a:p>
          <a:p>
            <a:pPr marL="914400" lvl="0" indent="-3683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200" dirty="0"/>
              <a:t>Pre-apprenticeship</a:t>
            </a:r>
          </a:p>
          <a:p>
            <a:pPr marL="914400" lvl="0" indent="-3683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200" dirty="0"/>
              <a:t>On-the-job training</a:t>
            </a:r>
          </a:p>
          <a:p>
            <a:pPr marL="914400" lvl="0" indent="-3683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200" dirty="0"/>
              <a:t>Internships 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grpSp>
        <p:nvGrpSpPr>
          <p:cNvPr id="150" name="Shape 150"/>
          <p:cNvGrpSpPr/>
          <p:nvPr/>
        </p:nvGrpSpPr>
        <p:grpSpPr>
          <a:xfrm>
            <a:off x="73750" y="2559538"/>
            <a:ext cx="4451650" cy="3061024"/>
            <a:chOff x="214075" y="2485576"/>
            <a:chExt cx="4451650" cy="3061024"/>
          </a:xfrm>
        </p:grpSpPr>
        <p:pic>
          <p:nvPicPr>
            <p:cNvPr id="151" name="Shape 15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4075" y="2485576"/>
              <a:ext cx="4451650" cy="3061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Shape 152"/>
            <p:cNvSpPr txBox="1"/>
            <p:nvPr/>
          </p:nvSpPr>
          <p:spPr>
            <a:xfrm>
              <a:off x="1281925" y="3698400"/>
              <a:ext cx="2133599" cy="6353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800" b="1">
                  <a:solidFill>
                    <a:schemeClr val="lt1"/>
                  </a:solidFill>
                </a:rPr>
                <a:t>Local Youth Formula Funds</a:t>
              </a: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2708125" y="2873225"/>
              <a:ext cx="707399" cy="453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1800" b="1">
                  <a:solidFill>
                    <a:srgbClr val="FFFFFF"/>
                  </a:solidFill>
                </a:rPr>
                <a:t>20%</a:t>
              </a:r>
            </a:p>
          </p:txBody>
        </p:sp>
      </p:grpSp>
      <p:sp>
        <p:nvSpPr>
          <p:cNvPr id="154" name="Shape 154"/>
          <p:cNvSpPr txBox="1"/>
          <p:nvPr/>
        </p:nvSpPr>
        <p:spPr>
          <a:xfrm>
            <a:off x="222900" y="1515762"/>
            <a:ext cx="8698199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Funding Work Experiences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5894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Other Key Provisions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891250" y="2005401"/>
            <a:ext cx="4743600" cy="3838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000" dirty="0"/>
              <a:t>WIOA requires </a:t>
            </a:r>
            <a:r>
              <a:rPr lang="en-US" sz="2000" b="1" dirty="0"/>
              <a:t>75%</a:t>
            </a:r>
            <a:r>
              <a:rPr lang="en-US" sz="2000" dirty="0"/>
              <a:t> of state and local Youth funding be used for out-of-school youth.</a:t>
            </a:r>
            <a:br>
              <a:rPr lang="en-US" sz="2000" dirty="0"/>
            </a:br>
            <a:endParaRPr lang="en-US" sz="800" dirty="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Noto Symbol"/>
              <a:buChar char="○"/>
            </a:pPr>
            <a:r>
              <a:rPr lang="en-US" sz="2000" b="1" dirty="0"/>
              <a:t>50%</a:t>
            </a:r>
            <a:r>
              <a:rPr lang="en-US" sz="2000" dirty="0"/>
              <a:t> exception for states that receive a minimum allotment.  </a:t>
            </a:r>
            <a:br>
              <a:rPr lang="en-US" sz="2000" dirty="0"/>
            </a:br>
            <a:endParaRPr lang="en-US" sz="1050" dirty="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000" dirty="0"/>
              <a:t>Under WIOA, Youth Councils are no longer required; however, Standing Youth Committees are encouraged.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2000" dirty="0"/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4">
            <a:alphaModFix/>
          </a:blip>
          <a:srcRect l="18630" t="2775" r="17868" b="2822"/>
          <a:stretch/>
        </p:blipFill>
        <p:spPr>
          <a:xfrm>
            <a:off x="213875" y="2005400"/>
            <a:ext cx="3754724" cy="372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96EF04175EE4FA62197F2113EE347" ma:contentTypeVersion="11" ma:contentTypeDescription="Create a new document." ma:contentTypeScope="" ma:versionID="54129c8016e3d6ca5a1d681c22803398">
  <xsd:schema xmlns:xsd="http://www.w3.org/2001/XMLSchema" xmlns:xs="http://www.w3.org/2001/XMLSchema" xmlns:p="http://schemas.microsoft.com/office/2006/metadata/properties" xmlns:ns2="be0221d5-47f6-480c-a022-5cf56ad906dc" targetNamespace="http://schemas.microsoft.com/office/2006/metadata/properties" ma:root="true" ma:fieldsID="fe3d0a30820efb893a253d51af25b750" ns2:_="">
    <xsd:import namespace="be0221d5-47f6-480c-a022-5cf56ad906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x0031_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221d5-47f6-480c-a022-5cf56ad906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x0031_" ma:index="16" nillable="true" ma:displayName="1" ma:decimals="0" ma:format="Dropdown" ma:internalName="_x0031_" ma:percentage="FALSE">
      <xsd:simpleType>
        <xsd:restriction base="dms:Number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be0221d5-47f6-480c-a022-5cf56ad906dc" xsi:nil="true"/>
  </documentManagement>
</p:properties>
</file>

<file path=customXml/itemProps1.xml><?xml version="1.0" encoding="utf-8"?>
<ds:datastoreItem xmlns:ds="http://schemas.openxmlformats.org/officeDocument/2006/customXml" ds:itemID="{1E9F9E97-9DC0-48FC-9DF2-3BC62E062A24}"/>
</file>

<file path=customXml/itemProps2.xml><?xml version="1.0" encoding="utf-8"?>
<ds:datastoreItem xmlns:ds="http://schemas.openxmlformats.org/officeDocument/2006/customXml" ds:itemID="{80A90284-3E62-493B-AFCB-511C60740C6F}"/>
</file>

<file path=customXml/itemProps3.xml><?xml version="1.0" encoding="utf-8"?>
<ds:datastoreItem xmlns:ds="http://schemas.openxmlformats.org/officeDocument/2006/customXml" ds:itemID="{8D7E2CA5-3822-4BE5-B5B5-AEA74DCEAC23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363</Words>
  <Application>Microsoft Office PowerPoint</Application>
  <PresentationFormat>On-screen Show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Noto Symbol</vt:lpstr>
      <vt:lpstr>Wingdings</vt:lpstr>
      <vt:lpstr>Office Theme</vt:lpstr>
      <vt:lpstr>Youth Program</vt:lpstr>
      <vt:lpstr>Presenter</vt:lpstr>
      <vt:lpstr>Changes to Youth Eligibility</vt:lpstr>
      <vt:lpstr>Changes to Youth Eligibility</vt:lpstr>
      <vt:lpstr>Changes to Youth Eligibility</vt:lpstr>
      <vt:lpstr>Changes to Youth Eligibility</vt:lpstr>
      <vt:lpstr>New Youth Program Elements</vt:lpstr>
      <vt:lpstr>Emphasis on Work-based  Learning</vt:lpstr>
      <vt:lpstr>Other Key Provisions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Program</dc:title>
  <dc:creator>Jen</dc:creator>
  <cp:lastModifiedBy>Jen Chingwe</cp:lastModifiedBy>
  <cp:revision>9</cp:revision>
  <dcterms:modified xsi:type="dcterms:W3CDTF">2014-11-18T13:36:33Z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0x01010087596EF04175EE4FA62197F2113EE347</vt:lpwstr>
  </property>
</Properties>
</file>