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0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19514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Presenter introduces her/himself and indicates what this section will cover.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200">
                <a:solidFill>
                  <a:schemeClr val="dk1"/>
                </a:solidFill>
              </a:rPr>
              <a:t>This section will cover the following topics related to services to jobseekers and workers:</a:t>
            </a:r>
          </a:p>
          <a:p>
            <a:pPr lvl="0" rt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</a:endParaRP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Career services</a:t>
            </a: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Support for work-based learning</a:t>
            </a: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Priority of service</a:t>
            </a: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State and local funding</a:t>
            </a:r>
          </a:p>
          <a:p>
            <a:pPr marL="457200" lvl="0" indent="-3048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US" sz="1200">
                <a:solidFill>
                  <a:schemeClr val="dk1"/>
                </a:solidFill>
              </a:rPr>
              <a:t>Transferring and targeting funding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100">
              <a:solidFill>
                <a:srgbClr val="2A3333"/>
              </a:solidFill>
            </a:endParaRPr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100"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100">
              <a:solidFill>
                <a:srgbClr val="2A3333"/>
              </a:solidFill>
            </a:endParaRPr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40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400"/>
              </a:spcAft>
              <a:buNone/>
            </a:pPr>
            <a:endParaRPr sz="1100">
              <a:solidFill>
                <a:schemeClr val="dk1"/>
              </a:solidFill>
            </a:endParaRPr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1400"/>
              </a:spcAft>
              <a:buNone/>
            </a:pPr>
            <a:endParaRPr sz="1100">
              <a:solidFill>
                <a:schemeClr val="dk1"/>
              </a:solidFill>
            </a:endParaRPr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100"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5943599"/>
          </a:xfrm>
          <a:prstGeom prst="rect">
            <a:avLst/>
          </a:prstGeom>
          <a:gradFill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685800" y="3810000"/>
            <a:ext cx="70866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0"/>
              </a:spcBef>
              <a:spcAft>
                <a:spcPts val="600"/>
              </a:spcAft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0"/>
              </a:spcBef>
              <a:spcAft>
                <a:spcPts val="600"/>
              </a:spcAft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27" name="Shape 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170846"/>
            <a:ext cx="9144000" cy="1772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4582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Char char="▪"/>
              <a:defRPr/>
            </a:lvl1pPr>
            <a:lvl2pPr marL="742950" indent="-158750" algn="l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Char char="▪"/>
              <a:defRPr/>
            </a:lvl2pPr>
            <a:lvl3pPr marL="1143000" indent="-116839" algn="l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Char char="▪"/>
              <a:defRPr/>
            </a:lvl3pPr>
            <a:lvl4pPr marL="1600200" indent="-1079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333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0"/>
            <a:ext cx="9144000" cy="5943599"/>
          </a:xfrm>
          <a:prstGeom prst="rect">
            <a:avLst/>
          </a:prstGeom>
          <a:gradFill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722312" y="1990725"/>
            <a:ext cx="7772400" cy="2047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22312" y="4114800"/>
            <a:ext cx="7772400" cy="1347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41" name="Shape 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170846"/>
            <a:ext cx="9144000" cy="1772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4038599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724400" y="1600200"/>
            <a:ext cx="4038599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304800" y="2373311"/>
            <a:ext cx="4040187" cy="3570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4721225" y="1600200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4"/>
          </p:nvPr>
        </p:nvSpPr>
        <p:spPr>
          <a:xfrm>
            <a:off x="4721225" y="2373311"/>
            <a:ext cx="4041774" cy="3570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400299" y="-495299"/>
            <a:ext cx="4267199" cy="845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Char char="▪"/>
              <a:defRPr/>
            </a:lvl1pPr>
            <a:lvl2pPr marL="742950" indent="-158750" algn="l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Char char="▪"/>
              <a:defRPr/>
            </a:lvl2pPr>
            <a:lvl3pPr marL="1143000" indent="-116839" algn="l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Char char="▪"/>
              <a:defRPr/>
            </a:lvl3pPr>
            <a:lvl4pPr marL="1600200" indent="-1079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333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0" y="1447800"/>
            <a:ext cx="9144000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gradFill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4582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Char char="▪"/>
              <a:defRPr/>
            </a:lvl1pPr>
            <a:lvl2pPr marL="742950" marR="0" indent="-158750" algn="l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Char char="▪"/>
              <a:defRPr/>
            </a:lvl2pPr>
            <a:lvl3pPr marL="1143000" marR="0" indent="-116839" algn="l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Char char="▪"/>
              <a:defRPr/>
            </a:lvl3pPr>
            <a:lvl4pPr marL="1600200" marR="0" indent="-1079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333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200400" y="6093160"/>
            <a:ext cx="5714999" cy="41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4441" y="6096000"/>
            <a:ext cx="2853559" cy="4556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Shape 18"/>
          <p:cNvCxnSpPr/>
          <p:nvPr/>
        </p:nvCxnSpPr>
        <p:spPr>
          <a:xfrm>
            <a:off x="0" y="5943600"/>
            <a:ext cx="9144000" cy="0"/>
          </a:xfrm>
          <a:prstGeom prst="straightConnector1">
            <a:avLst/>
          </a:prstGeom>
          <a:noFill/>
          <a:ln w="9525" cap="flat">
            <a:solidFill>
              <a:srgbClr val="C5D8F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637622"/>
            <a:ext cx="9144000" cy="81017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701750" y="1763600"/>
            <a:ext cx="8004600" cy="2365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400" b="1">
                <a:solidFill>
                  <a:schemeClr val="accent1"/>
                </a:solidFill>
              </a:rPr>
              <a:t>Robust and Effective Services to Jobseekers </a:t>
            </a:r>
            <a:br>
              <a:rPr lang="en-US" sz="4400" b="1">
                <a:solidFill>
                  <a:schemeClr val="accent1"/>
                </a:solidFill>
              </a:rPr>
            </a:br>
            <a:r>
              <a:rPr lang="en-US" sz="4400" b="1">
                <a:solidFill>
                  <a:schemeClr val="accent1"/>
                </a:solidFill>
              </a:rPr>
              <a:t>and Workers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0792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b="1">
                <a:solidFill>
                  <a:schemeClr val="accent1"/>
                </a:solidFill>
              </a:rPr>
              <a:t>Presenter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291350" y="2470775"/>
            <a:ext cx="7295399" cy="236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 b="1"/>
              <a:t>Robert Kight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 b="1"/>
              <a:t>Director, Adult Services and Workforce System 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 b="1"/>
              <a:t>Office of Workforce Investment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Employment and Training Administration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400"/>
              <a:t>U.S. Department of Labor</a:t>
            </a:r>
          </a:p>
          <a:p>
            <a:pPr lvl="0" rtl="0">
              <a:spcBef>
                <a:spcPts val="0"/>
              </a:spcBef>
              <a:buNone/>
            </a:pPr>
            <a:endParaRPr sz="2400" b="1"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78900" y="5551900"/>
            <a:ext cx="8986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>
                <a:solidFill>
                  <a:srgbClr val="000000"/>
                </a:solidFill>
              </a:rPr>
              <a:t>Have a question or comment about WIOA?  E-mail </a:t>
            </a:r>
            <a:r>
              <a:rPr lang="en-US" b="1">
                <a:solidFill>
                  <a:srgbClr val="000000"/>
                </a:solidFill>
              </a:rPr>
              <a:t>DOL.WIOA@dol.gov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5871899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Career Services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04800" y="1939500"/>
            <a:ext cx="5153700" cy="426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81000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2400"/>
              <a:t>Former WIA core and intensive services are merged under WIOA into a single new category of </a:t>
            </a:r>
            <a:r>
              <a:rPr lang="en-US" sz="2400" b="1"/>
              <a:t>Career Services</a:t>
            </a:r>
            <a:r>
              <a:rPr lang="en-US" sz="2400"/>
              <a:t>.</a:t>
            </a:r>
            <a:br>
              <a:rPr lang="en-US" sz="2400"/>
            </a:br>
            <a:endParaRPr lang="en-US" sz="2400"/>
          </a:p>
          <a:p>
            <a:pPr marL="457200" lvl="0" indent="-381000" rt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Noto Symbol"/>
              <a:buChar char="●"/>
            </a:pPr>
            <a:r>
              <a:rPr lang="en-US" sz="2400"/>
              <a:t>Under WIOA, individuals have enhanced access to training by ensuring there is no sequence of service requirement.  </a:t>
            </a:r>
          </a:p>
          <a:p>
            <a:pPr marL="0" marR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endParaRPr sz="2400"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93" name="Shape 93"/>
          <p:cNvPicPr preferRelativeResize="0"/>
          <p:nvPr/>
        </p:nvPicPr>
        <p:blipFill rotWithShape="1">
          <a:blip r:embed="rId3">
            <a:alphaModFix/>
          </a:blip>
          <a:srcRect l="8925"/>
          <a:stretch/>
        </p:blipFill>
        <p:spPr>
          <a:xfrm>
            <a:off x="5367150" y="1735300"/>
            <a:ext cx="2869925" cy="3536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1677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Support for Work-based </a:t>
            </a: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Learning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868300" y="2108350"/>
            <a:ext cx="4484699" cy="3273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81000" algn="l" rtl="0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/>
              <a:t>WIOA allows local boards to fund proven work-based strategies.  </a:t>
            </a:r>
            <a:br>
              <a:rPr lang="en-US" sz="2400"/>
            </a:br>
            <a:endParaRPr lang="en-US" sz="2400"/>
          </a:p>
          <a:p>
            <a:pPr marL="457200" lvl="0" indent="-381000" rtl="0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/>
              <a:t>Reimbursement rates have increased for employers offering on-the-job training and customized training.  </a:t>
            </a:r>
          </a:p>
          <a:p>
            <a:pPr marL="342900" marR="0" lvl="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None/>
            </a:pPr>
            <a:endParaRPr sz="2400"/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 l="11323" t="7341" b="15217"/>
          <a:stretch/>
        </p:blipFill>
        <p:spPr>
          <a:xfrm>
            <a:off x="1117875" y="1857125"/>
            <a:ext cx="2608144" cy="3412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049499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Priority of Service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173000" y="2336200"/>
            <a:ext cx="3660599" cy="252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00660" algn="r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SzPct val="93333"/>
              <a:buFont typeface="Noto Symbol"/>
              <a:buNone/>
            </a:pPr>
            <a:r>
              <a:rPr lang="en-US" sz="2400"/>
              <a:t>  Job seekers who are basic skills deficient now have priority for Adult program services along with low-income job seekers and public assistance recipients. 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87675" y="2273350"/>
            <a:ext cx="3976450" cy="26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5960699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State and Local Funding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5397900" y="2667001"/>
            <a:ext cx="3605099" cy="281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dirty="0"/>
              <a:t>Reduces volatility</a:t>
            </a:r>
            <a:br>
              <a:rPr lang="en-US" sz="2400" dirty="0"/>
            </a:br>
            <a:endParaRPr lang="en-US" sz="1000" dirty="0"/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dirty="0"/>
              <a:t>Consistent with Adult program funding</a:t>
            </a:r>
            <a:br>
              <a:rPr lang="en-US" sz="2400" dirty="0"/>
            </a:br>
            <a:endParaRPr lang="en-US" sz="1000" dirty="0"/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dirty="0">
                <a:solidFill>
                  <a:schemeClr val="dk1"/>
                </a:solidFill>
              </a:rPr>
              <a:t>Based on prior fiscal year allotment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304800" y="1590275"/>
            <a:ext cx="8698199" cy="63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>
                <a:solidFill>
                  <a:srgbClr val="434343"/>
                </a:solidFill>
              </a:rPr>
              <a:t>State Dislocated Worker Formula FY 2016+ 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000" y="2398450"/>
            <a:ext cx="4746483" cy="2881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0792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State and Local Funding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170025" y="1590275"/>
            <a:ext cx="8458200" cy="63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rgbClr val="434343"/>
                </a:solidFill>
              </a:rPr>
              <a:t>Local Dislocated Worker Formula FY 2016+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5483825" y="2747799"/>
            <a:ext cx="3588610" cy="247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dirty="0"/>
              <a:t>Reduces local funding volatility</a:t>
            </a:r>
            <a:br>
              <a:rPr lang="en-US" sz="2400" dirty="0"/>
            </a:br>
            <a:endParaRPr lang="en-US" sz="2400" dirty="0"/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400" dirty="0"/>
              <a:t>Based on prior </a:t>
            </a:r>
            <a:r>
              <a:rPr lang="en-US" sz="2400" b="1" i="1" dirty="0"/>
              <a:t>two</a:t>
            </a:r>
            <a:r>
              <a:rPr lang="en-US" sz="2400" dirty="0"/>
              <a:t> fiscal year allotments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2400" dirty="0"/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5524" y="2504525"/>
            <a:ext cx="4876624" cy="2965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306950" y="1590275"/>
            <a:ext cx="8458200" cy="63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rgbClr val="434343"/>
                </a:solidFill>
              </a:rPr>
              <a:t>Funding from State Governors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5030575" y="2470300"/>
            <a:ext cx="3579900" cy="300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/>
              <a:t>Governors can allocate up to </a:t>
            </a:r>
            <a:r>
              <a:rPr lang="en-US" sz="2400" b="1"/>
              <a:t>15%</a:t>
            </a:r>
            <a:r>
              <a:rPr lang="en-US" sz="2400"/>
              <a:t> of Adult, Dislocated Worker, 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400"/>
              <a:t>and Youth funds for statewide activities.</a:t>
            </a:r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endParaRPr sz="2400"/>
          </a:p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005099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Transferring and Targeting </a:t>
            </a: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Funding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6950" y="2398443"/>
            <a:ext cx="4557850" cy="27526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0645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Transferring and Targeting </a:t>
            </a: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>
                <a:solidFill>
                  <a:schemeClr val="accent1"/>
                </a:solidFill>
              </a:rPr>
              <a:t>Funding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342900" y="4344200"/>
            <a:ext cx="3931500" cy="171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/>
              <a:t>Local boards can transfer </a:t>
            </a:r>
            <a:r>
              <a:rPr lang="en-US" sz="2000" b="1"/>
              <a:t>100%</a:t>
            </a:r>
            <a:r>
              <a:rPr lang="en-US" sz="2000"/>
              <a:t> of funds between Dislocated Worker and Adult programs.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5048400" y="4344200"/>
            <a:ext cx="3752700" cy="171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2000"/>
              <a:t>Up to </a:t>
            </a:r>
            <a:r>
              <a:rPr lang="en-US" sz="2000" b="1"/>
              <a:t>10%</a:t>
            </a:r>
            <a:r>
              <a:rPr lang="en-US" sz="2000"/>
              <a:t> of both funds can be used for transitional jobs for individuals with barriers to employment.</a:t>
            </a:r>
          </a:p>
          <a:p>
            <a:pPr lvl="0" rtl="0">
              <a:spcBef>
                <a:spcPts val="0"/>
              </a:spcBef>
              <a:buNone/>
            </a:pPr>
            <a:endParaRPr sz="2000"/>
          </a:p>
        </p:txBody>
      </p:sp>
      <p:sp>
        <p:nvSpPr>
          <p:cNvPr id="151" name="Shape 151"/>
          <p:cNvSpPr txBox="1"/>
          <p:nvPr/>
        </p:nvSpPr>
        <p:spPr>
          <a:xfrm>
            <a:off x="342900" y="1546175"/>
            <a:ext cx="8458200" cy="63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rgbClr val="434343"/>
                </a:solidFill>
              </a:rPr>
              <a:t>Local Boards</a:t>
            </a:r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Shape 1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9925" y="1973100"/>
            <a:ext cx="7504504" cy="2690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596EF04175EE4FA62197F2113EE347" ma:contentTypeVersion="11" ma:contentTypeDescription="Create a new document." ma:contentTypeScope="" ma:versionID="54129c8016e3d6ca5a1d681c22803398">
  <xsd:schema xmlns:xsd="http://www.w3.org/2001/XMLSchema" xmlns:xs="http://www.w3.org/2001/XMLSchema" xmlns:p="http://schemas.microsoft.com/office/2006/metadata/properties" xmlns:ns2="be0221d5-47f6-480c-a022-5cf56ad906dc" targetNamespace="http://schemas.microsoft.com/office/2006/metadata/properties" ma:root="true" ma:fieldsID="fe3d0a30820efb893a253d51af25b750" ns2:_="">
    <xsd:import namespace="be0221d5-47f6-480c-a022-5cf56ad906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x0031_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0221d5-47f6-480c-a022-5cf56ad906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x0031_" ma:index="16" nillable="true" ma:displayName="1" ma:decimals="0" ma:format="Dropdown" ma:internalName="_x0031_" ma:percentage="FALSE">
      <xsd:simpleType>
        <xsd:restriction base="dms:Number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be0221d5-47f6-480c-a022-5cf56ad906dc" xsi:nil="true"/>
  </documentManagement>
</p:properties>
</file>

<file path=customXml/itemProps1.xml><?xml version="1.0" encoding="utf-8"?>
<ds:datastoreItem xmlns:ds="http://schemas.openxmlformats.org/officeDocument/2006/customXml" ds:itemID="{25D599CA-6739-4606-84A6-B4793A7A735E}"/>
</file>

<file path=customXml/itemProps2.xml><?xml version="1.0" encoding="utf-8"?>
<ds:datastoreItem xmlns:ds="http://schemas.openxmlformats.org/officeDocument/2006/customXml" ds:itemID="{1096B0BA-5486-48D1-98DF-E3AEAD2BDA32}"/>
</file>

<file path=customXml/itemProps3.xml><?xml version="1.0" encoding="utf-8"?>
<ds:datastoreItem xmlns:ds="http://schemas.openxmlformats.org/officeDocument/2006/customXml" ds:itemID="{C8F73761-186C-4A4D-8B37-79051AF110B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On-screen Show (4:3)</PresentationFormat>
  <Paragraphs>54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Robust and Effective Services to Jobseekers  and Workers</vt:lpstr>
      <vt:lpstr>Presenter</vt:lpstr>
      <vt:lpstr>Career Services</vt:lpstr>
      <vt:lpstr>Support for Work-based  Learning</vt:lpstr>
      <vt:lpstr>Priority of Service</vt:lpstr>
      <vt:lpstr>State and Local Funding</vt:lpstr>
      <vt:lpstr>State and Local Funding</vt:lpstr>
      <vt:lpstr>Transferring and Targeting  Funding</vt:lpstr>
      <vt:lpstr>Transferring and Targeting  Funding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Robust and Effective Services to Jobseekers  and Workers</dc:title>
  <dc:creator>Jen</dc:creator>
  <cp:lastModifiedBy>Jen</cp:lastModifiedBy>
  <cp:revision>1</cp:revision>
  <dcterms:modified xsi:type="dcterms:W3CDTF">2014-11-17T03:37:52Z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0x01010087596EF04175EE4FA62197F2113EE347</vt:lpwstr>
  </property>
</Properties>
</file>