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93" r:id="rId6"/>
    <p:sldId id="257" r:id="rId7"/>
    <p:sldId id="258" r:id="rId8"/>
    <p:sldId id="287" r:id="rId9"/>
    <p:sldId id="288" r:id="rId10"/>
    <p:sldId id="292" r:id="rId11"/>
    <p:sldId id="290" r:id="rId12"/>
    <p:sldId id="259" r:id="rId13"/>
    <p:sldId id="266" r:id="rId14"/>
    <p:sldId id="267" r:id="rId15"/>
    <p:sldId id="268" r:id="rId16"/>
    <p:sldId id="270" r:id="rId17"/>
    <p:sldId id="269" r:id="rId18"/>
    <p:sldId id="271" r:id="rId19"/>
    <p:sldId id="272" r:id="rId20"/>
    <p:sldId id="273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65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F786F8-A6A9-43AE-A995-769C52DD371F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EECB26-A98B-415B-9814-821D035DA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844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93D40F-5CC6-4F5D-A952-CA548A987329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ABE841-3CE9-42B2-B80C-A324EF9C7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92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94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65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16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63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55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50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36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80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76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89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9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21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94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16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88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7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90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1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83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69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67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53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4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3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1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2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28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8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BE841-3CE9-42B2-B80C-A324EF9C7C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4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5B1E20F-6B6F-420A-9957-E27F250E9CF0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EE15-7C72-417C-AD23-791129EC9C18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63A6-10F5-4D44-9408-952BACDBDBAB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F372-6FC3-4E6F-BAFD-A60EB2A5D380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02A5-E6E2-41FD-8D8D-8614F9B68F48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9BE-42A1-43F4-8606-C9E0E8071968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F2DD-DB3D-4F71-BD4D-FCC819BE6063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3B5BE86-95A6-4C89-B78F-981A98E6DFEB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F549C71-FDB0-4B99-87C9-B07BD4CEEC69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FFA1-9AA8-4529-9946-9BFCF57899B4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11AC-4F1D-4B2A-B247-33CB026148AE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D534-F727-48EB-9C0F-5E7A3C048D2C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8670-44CA-4DBB-91EB-9A00BEF1B9D5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1D97-8C30-481B-9BA2-CDA5ED8DC9FB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BAAB-F288-4DE0-9D54-3A45229DD4A8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DED-2AE6-4680-A07F-261F8D265182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BB27-1A99-4200-AD98-E80FE5C79B2F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E3D9192-1DA2-4861-82C6-EAE3A107B419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39" y="432103"/>
            <a:ext cx="11589938" cy="2677648"/>
          </a:xfrm>
        </p:spPr>
        <p:txBody>
          <a:bodyPr/>
          <a:lstStyle/>
          <a:p>
            <a:r>
              <a:rPr lang="en-US" sz="4800" b="1" dirty="0"/>
              <a:t>Prince George’s County</a:t>
            </a:r>
            <a:br>
              <a:rPr lang="en-US" sz="4800" b="1" dirty="0"/>
            </a:br>
            <a:r>
              <a:rPr lang="en-US" sz="4800" b="1" dirty="0"/>
              <a:t>Local Workforce Development Board New Member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39" y="3095700"/>
            <a:ext cx="8825658" cy="861420"/>
          </a:xfrm>
        </p:spPr>
        <p:txBody>
          <a:bodyPr/>
          <a:lstStyle/>
          <a:p>
            <a:r>
              <a:rPr lang="en-US" b="1" dirty="0"/>
              <a:t>FY21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AF56A2C7-B86A-4395-B9F1-41D221A14424}"/>
              </a:ext>
            </a:extLst>
          </p:cNvPr>
          <p:cNvSpPr/>
          <p:nvPr/>
        </p:nvSpPr>
        <p:spPr>
          <a:xfrm>
            <a:off x="0" y="3646967"/>
            <a:ext cx="12192000" cy="32110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7579B1-06E0-4BC9-B61A-BDE2B331E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84" y="3795018"/>
            <a:ext cx="6514168" cy="29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9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Local Boards are Key to WIOA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4" y="2433379"/>
            <a:ext cx="10009232" cy="42545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i="1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Local Boards are key to Implementing WIOA Priorities: </a:t>
            </a:r>
          </a:p>
          <a:p>
            <a:pPr marL="84582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Career Pathways</a:t>
            </a:r>
          </a:p>
          <a:p>
            <a:pPr marL="84582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Employer Engagement </a:t>
            </a:r>
          </a:p>
          <a:p>
            <a:pPr marL="84582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Work-based Learning</a:t>
            </a:r>
          </a:p>
          <a:p>
            <a:pPr marL="84582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Sector Strategies</a:t>
            </a:r>
          </a:p>
          <a:p>
            <a:pPr marL="84582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Partnerships</a:t>
            </a:r>
          </a:p>
          <a:p>
            <a:pPr marL="84582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Integrated Service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5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Local Boards Vision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4" y="2433379"/>
            <a:ext cx="10009232" cy="4254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Serve as the strategic leader and convener of local workforce development system stakeholders.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Partner with employers and with the workforce development system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Support regional economies, and development of sector strategies and career pathways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Support high quality, customer centered service delivery.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2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7293" y="271389"/>
            <a:ext cx="8761413" cy="708025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Local Boards Responsibilities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341" y="1080794"/>
            <a:ext cx="10462436" cy="551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6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Training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015" y="2433154"/>
            <a:ext cx="9532097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679.380:  Consumer Choice Requirements</a:t>
            </a:r>
          </a:p>
          <a:p>
            <a:pPr marL="0" indent="0">
              <a:buNone/>
            </a:pPr>
            <a:endParaRPr lang="en-US" sz="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chemeClr val="tx1"/>
                </a:solidFill>
              </a:rPr>
              <a:t>Local Workforce Development Boards MUST provide consumers with choices for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career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and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training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services.</a:t>
            </a:r>
          </a:p>
          <a:p>
            <a:endParaRPr lang="en-US" dirty="0"/>
          </a:p>
        </p:txBody>
      </p:sp>
      <p:pic>
        <p:nvPicPr>
          <p:cNvPr id="8" name="Picture 4" descr="C:\Users\okeefe.stacy\AppData\Local\Microsoft\Windows\Temporary Internet Files\Content.IE5\DEIJT3T9\fastfood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743" y="4307360"/>
            <a:ext cx="3152774" cy="25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1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Training Providers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4" y="2433379"/>
            <a:ext cx="10009232" cy="4254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chemeClr val="tx1"/>
                </a:solidFill>
              </a:rPr>
              <a:t>Maintain a comprehensive and current list of Local Eligible Training Providers 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</a:rPr>
              <a:t>Ensure it is accessible, user-friendly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</a:rPr>
              <a:t>Includes providers who: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500" b="1" dirty="0">
                <a:solidFill>
                  <a:schemeClr val="accent4"/>
                </a:solidFill>
              </a:rPr>
              <a:t>specialize in serving individuals with disabilities and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500" b="1" dirty="0">
                <a:solidFill>
                  <a:schemeClr val="accent4"/>
                </a:solidFill>
              </a:rPr>
              <a:t>have expertise with adult education and literacy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</a:rPr>
              <a:t>Case managers and participants walk through the list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0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Career Service Providers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568" y="2433379"/>
            <a:ext cx="10504968" cy="4254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</a:rPr>
              <a:t>Explore menu of career services and service providers in the community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</a:rPr>
              <a:t>Award contracts when needed 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4"/>
                </a:solidFill>
              </a:rPr>
              <a:t>Specialize in assisting individuals with disabilities prepare for and find employment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4"/>
                </a:solidFill>
              </a:rPr>
              <a:t>Expertise in Adult Education and Literacy  </a:t>
            </a:r>
            <a:endParaRPr lang="en-US" sz="1800" b="1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C:\Users\okeefe.stacy\AppData\Local\Microsoft\Windows\Temporary Internet Files\Content.IE5\TDUXIKI9\iStock_000003390628XSmal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650" y="4841260"/>
            <a:ext cx="2508655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9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Career Service Providers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6688" y="2412114"/>
            <a:ext cx="10951535" cy="4254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679.390: Sunshine Policy</a:t>
            </a:r>
          </a:p>
          <a:p>
            <a:pPr marL="0" indent="0">
              <a:buNone/>
            </a:pPr>
            <a:endParaRPr lang="en-US" sz="1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Local Workforce Development Boards MUST conduct business in an Open Manner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C:\Users\eckenroth.christina\AppData\Local\Microsoft\Windows\Temporary Internet Files\Content.IE5\SIJ0XL0H\A7px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54" y="4064628"/>
            <a:ext cx="394718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05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7293" y="271389"/>
            <a:ext cx="8761413" cy="708025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How?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5772" y="1474845"/>
            <a:ext cx="10593353" cy="2544705"/>
          </a:xfrm>
          <a:prstGeom prst="rect">
            <a:avLst/>
          </a:prstGeom>
          <a:solidFill>
            <a:srgbClr val="F36B22"/>
          </a:solidFill>
          <a:ln w="12700" cap="flat" cmpd="sng" algn="ctr">
            <a:solidFill>
              <a:srgbClr val="F36B22">
                <a:shade val="50000"/>
              </a:srgbClr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v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3657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®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Font typeface="Wingdings 2" panose="05020102010507070707" pitchFamily="18" charset="2"/>
              <a:buChar char="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 3" panose="05040102010807070707" pitchFamily="18" charset="2"/>
              <a:buChar char="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6B2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6B2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 accessible and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transparent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Available to the public, on a regular basis through electronic means and open meetings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6B2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6B2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6B2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6B2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6B2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7" descr="C:\Users\eckenroth.christina\AppData\Local\Microsoft\Windows\Temporary Internet Files\Content.IE5\AB3X6CA1\sunshin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404" y="4531796"/>
            <a:ext cx="2062161" cy="197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7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4073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PASS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tx1"/>
                </a:solidFill>
              </a:rPr>
              <a:t>“Go to our website for all the members, the dates and locations of our meetings, notes, and bylaws. </a:t>
            </a: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tx1"/>
                </a:solidFill>
              </a:rPr>
              <a:t>Read our plan.  Looking for a service provider? Interested in being a service provider? </a:t>
            </a: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tx1"/>
                </a:solidFill>
              </a:rPr>
              <a:t>Check out our website, updated regularly.”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08712" y="2603499"/>
            <a:ext cx="4825159" cy="40524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FAIL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“Of course our information is publically available—just come to the office between 9am-4pm Tuesday – Thursday and ask the secretary to see the binder at her desk.”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“Our information is totally public. We post the members on the bulletin board at the One Stop. Anyone in the One Stop can see it.”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“We have a website where we post our members and our annual meeting.  You can get a copy of the plan by request.”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Transparency Test</a:t>
            </a:r>
          </a:p>
        </p:txBody>
      </p:sp>
    </p:spTree>
    <p:extLst>
      <p:ext uri="{BB962C8B-B14F-4D97-AF65-F5344CB8AC3E}">
        <p14:creationId xmlns:p14="http://schemas.microsoft.com/office/powerpoint/2010/main" val="228634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What’s Covered in 679.390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567" y="2433379"/>
            <a:ext cx="11121655" cy="42545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Information about the Local Plan, or modification to the Local Plan, before submission of the plan;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List and affiliation of Local WDB members;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Selection of one-stop operators;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Award of grants or contracts to eligible training providers of workforce investment activities including </a:t>
            </a:r>
          </a:p>
          <a:p>
            <a:pPr marL="777240" lvl="1" indent="-4572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4"/>
                </a:solidFill>
              </a:rPr>
              <a:t>Workforce investment activities;</a:t>
            </a:r>
          </a:p>
          <a:p>
            <a:pPr marL="777240" lvl="1" indent="-4572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4"/>
                </a:solidFill>
              </a:rPr>
              <a:t>Providers of youth workforce investment activities;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Minutes of formal meetings of the Local WDB;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Local WDB by-laws, consistent § 679.310(g)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6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A88F-885D-4173-8F25-5F30A511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Common Acronyms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3DA11-E1D5-4C55-A68F-04678773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81" y="2331988"/>
            <a:ext cx="11742340" cy="4413990"/>
          </a:xfrm>
        </p:spPr>
        <p:txBody>
          <a:bodyPr numCol="3">
            <a:normAutofit fontScale="55000" lnSpcReduction="20000"/>
          </a:bodyPr>
          <a:lstStyle/>
          <a:p>
            <a:r>
              <a:rPr lang="en-US" sz="2200" dirty="0"/>
              <a:t>DORS – Division of Rehabilitation Services</a:t>
            </a:r>
          </a:p>
          <a:p>
            <a:r>
              <a:rPr lang="en-US" sz="2200" dirty="0"/>
              <a:t>DSS – Department of Social Services</a:t>
            </a:r>
          </a:p>
          <a:p>
            <a:r>
              <a:rPr lang="en-US" sz="2200" dirty="0"/>
              <a:t>LWDB – Local Workforce Development Board</a:t>
            </a:r>
          </a:p>
          <a:p>
            <a:r>
              <a:rPr lang="en-US" sz="2200" dirty="0"/>
              <a:t>GWDB – Governors Workforce Development Board</a:t>
            </a:r>
          </a:p>
          <a:p>
            <a:r>
              <a:rPr lang="en-US" sz="2200" dirty="0"/>
              <a:t>MD DOL – Maryland Department of Labor</a:t>
            </a:r>
          </a:p>
          <a:p>
            <a:r>
              <a:rPr lang="en-US" sz="2200" dirty="0"/>
              <a:t>EDC – Prince George’s County Economic Development Corporation </a:t>
            </a:r>
          </a:p>
          <a:p>
            <a:r>
              <a:rPr lang="en-US" sz="2200" dirty="0"/>
              <a:t>EPG – Employ Prince George’s </a:t>
            </a:r>
          </a:p>
          <a:p>
            <a:r>
              <a:rPr lang="en-US" sz="2200" dirty="0"/>
              <a:t>PGCC – Prince George’s Community College </a:t>
            </a:r>
          </a:p>
          <a:p>
            <a:r>
              <a:rPr lang="en-US" sz="2200" dirty="0"/>
              <a:t>CWP – Construction Works Program</a:t>
            </a:r>
          </a:p>
          <a:p>
            <a:r>
              <a:rPr lang="en-US" sz="2200" dirty="0"/>
              <a:t>EPIC – Educational Partnership for IT Careers</a:t>
            </a:r>
          </a:p>
          <a:p>
            <a:r>
              <a:rPr lang="en-US" sz="2200" dirty="0"/>
              <a:t>SEWDP – Sustainable Energy Workforce Development Program </a:t>
            </a:r>
          </a:p>
          <a:p>
            <a:r>
              <a:rPr lang="en-US" sz="2200" dirty="0"/>
              <a:t>HAI – Hospitality &amp; Accommodation Institute </a:t>
            </a:r>
          </a:p>
          <a:p>
            <a:r>
              <a:rPr lang="en-US" sz="2200" dirty="0"/>
              <a:t>CAHA – Capital Area Healthcare Alliance </a:t>
            </a:r>
          </a:p>
          <a:p>
            <a:r>
              <a:rPr lang="en-US" sz="2200" dirty="0"/>
              <a:t>IT – Information Technology </a:t>
            </a:r>
          </a:p>
          <a:p>
            <a:r>
              <a:rPr lang="en-US" sz="2200" dirty="0"/>
              <a:t>WIOA – Workforce Innovation and Opportunity Act </a:t>
            </a:r>
          </a:p>
          <a:p>
            <a:r>
              <a:rPr lang="en-US" sz="2200" dirty="0"/>
              <a:t>DOL – United States Department of Labor</a:t>
            </a:r>
          </a:p>
          <a:p>
            <a:r>
              <a:rPr lang="en-US" sz="2200" dirty="0"/>
              <a:t>PGCPS – Prince George’s County Public Schools </a:t>
            </a:r>
          </a:p>
          <a:p>
            <a:r>
              <a:rPr lang="en-US" sz="2200" dirty="0"/>
              <a:t>BOD – Board of Directors </a:t>
            </a:r>
          </a:p>
          <a:p>
            <a:r>
              <a:rPr lang="en-US" sz="2200" dirty="0"/>
              <a:t>DFS – Prince George’s County Department of Family Services</a:t>
            </a:r>
          </a:p>
          <a:p>
            <a:r>
              <a:rPr lang="en-US" sz="2200" dirty="0"/>
              <a:t>OCS – Prince George’s County Office of Central Services </a:t>
            </a:r>
          </a:p>
          <a:p>
            <a:r>
              <a:rPr lang="en-US" sz="2200" dirty="0"/>
              <a:t>KEYS – Knowledge Equals Youth Success</a:t>
            </a:r>
          </a:p>
          <a:p>
            <a:r>
              <a:rPr lang="en-US" sz="2200" dirty="0"/>
              <a:t>AJC – American Job Center</a:t>
            </a:r>
          </a:p>
          <a:p>
            <a:r>
              <a:rPr lang="en-US" sz="2200" dirty="0"/>
              <a:t>AJCCN – Prince George’s County American Job Center Community Network </a:t>
            </a:r>
          </a:p>
          <a:p>
            <a:r>
              <a:rPr lang="en-US" sz="2200" dirty="0"/>
              <a:t>CFR – Code of Federal Regulations</a:t>
            </a:r>
          </a:p>
          <a:p>
            <a:r>
              <a:rPr lang="en-US" sz="2200" dirty="0"/>
              <a:t>WIA – Workforce Innovation &amp; Opportunity Act</a:t>
            </a:r>
          </a:p>
          <a:p>
            <a:r>
              <a:rPr lang="en-US" sz="2200" dirty="0"/>
              <a:t>CLEO – Chief Local Elected Official </a:t>
            </a:r>
          </a:p>
          <a:p>
            <a:r>
              <a:rPr lang="en-US" sz="2200" dirty="0"/>
              <a:t>CEO – Chief Elected Official </a:t>
            </a:r>
          </a:p>
          <a:p>
            <a:r>
              <a:rPr lang="en-US" sz="2200" dirty="0"/>
              <a:t>PGC – Prince George’s County </a:t>
            </a:r>
          </a:p>
          <a:p>
            <a:r>
              <a:rPr lang="en-US" sz="2200" dirty="0"/>
              <a:t>UMD – University of Maryland </a:t>
            </a:r>
          </a:p>
          <a:p>
            <a:r>
              <a:rPr lang="en-US" sz="2200" dirty="0"/>
              <a:t>BSU – Bowie State University </a:t>
            </a:r>
          </a:p>
          <a:p>
            <a:r>
              <a:rPr lang="en-US" sz="2200" dirty="0"/>
              <a:t>UMUC – University Maryland University College </a:t>
            </a:r>
          </a:p>
          <a:p>
            <a:r>
              <a:rPr lang="en-US" sz="2200" dirty="0"/>
              <a:t>RSA – Resource Sharing Agreement </a:t>
            </a:r>
          </a:p>
          <a:p>
            <a:r>
              <a:rPr lang="en-US" sz="2200" dirty="0"/>
              <a:t>YCC – Youth Career Connection</a:t>
            </a:r>
          </a:p>
          <a:p>
            <a:r>
              <a:rPr lang="en-US" sz="2200" dirty="0"/>
              <a:t>PTS – Pathways to Success </a:t>
            </a:r>
          </a:p>
          <a:p>
            <a:r>
              <a:rPr lang="en-US" sz="2200" dirty="0"/>
              <a:t>VCC – Veterans Career Connection</a:t>
            </a:r>
          </a:p>
          <a:p>
            <a:r>
              <a:rPr lang="en-US" sz="2200" dirty="0"/>
              <a:t>LMB – Local Management Board</a:t>
            </a:r>
          </a:p>
          <a:p>
            <a:r>
              <a:rPr lang="en-US" sz="2200" dirty="0"/>
              <a:t>OMB – Office of Management &amp; Budget </a:t>
            </a:r>
          </a:p>
          <a:p>
            <a:r>
              <a:rPr lang="en-US" sz="2200" dirty="0"/>
              <a:t>SYEP – Prince George’s County Summer Youth Enrichment Program </a:t>
            </a:r>
          </a:p>
          <a:p>
            <a:r>
              <a:rPr lang="en-US" sz="2200" dirty="0"/>
              <a:t>OHRM – Prince George’s County Office of Human Resources Management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053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Board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015" y="2433154"/>
            <a:ext cx="9532097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679.400:  Staffing the Local WDB</a:t>
            </a:r>
          </a:p>
          <a:p>
            <a:pPr marL="0" indent="0">
              <a:buNone/>
            </a:pPr>
            <a:endParaRPr lang="en-US" sz="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chemeClr val="tx1"/>
                </a:solidFill>
              </a:rPr>
              <a:t>Local Workforce Development Boards MAY hire a Director and other staff to help carry-out the boards’ functions</a:t>
            </a:r>
          </a:p>
          <a:p>
            <a:endParaRPr lang="en-US" dirty="0"/>
          </a:p>
        </p:txBody>
      </p:sp>
      <p:pic>
        <p:nvPicPr>
          <p:cNvPr id="6" name="Picture 3" descr="C:\Users\okeefe.stacy\AppData\Local\Microsoft\Windows\Temporary Internet Files\Content.IE5\1EE6XCJM\MeetTheStaff_zps95b2506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51" y="4148467"/>
            <a:ext cx="37719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4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Board Staff Parameters</a:t>
            </a:r>
          </a:p>
        </p:txBody>
      </p:sp>
      <p:pic>
        <p:nvPicPr>
          <p:cNvPr id="7" name="Picture 2" descr="C:\Users\okeefe.stacy\AppData\Local\Microsoft\Windows\Temporary Internet Files\Content.IE5\TDUXIKI9\leadership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02" y="4268909"/>
            <a:ext cx="4446269" cy="2496034"/>
          </a:xfrm>
          <a:prstGeom prst="rect">
            <a:avLst/>
          </a:prstGeom>
          <a:solidFill>
            <a:srgbClr val="0B366B">
              <a:lumMod val="40000"/>
              <a:lumOff val="60000"/>
            </a:srgb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015" y="2433154"/>
            <a:ext cx="9532097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Establish and apply an objective set of qualifications for the Director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chemeClr val="accent4"/>
                </a:solidFill>
              </a:rPr>
              <a:t>Ensure workforce experience, skills &amp; abilities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Assist board with its required WIOA functions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chemeClr val="accent4"/>
                </a:solidFill>
              </a:rPr>
              <a:t>Exceptions require a written agreement as described in 679.430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72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Fiscal Agent Functions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567" y="2433379"/>
            <a:ext cx="11121655" cy="4254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679.420: What are the functions of the local fiscal agent?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i="1" dirty="0">
                <a:solidFill>
                  <a:schemeClr val="tx1"/>
                </a:solidFill>
              </a:rPr>
              <a:t>Chief Elected Officials may designate an entity to serve as a local fiscal agent with clearly defined roles and responsibilities.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:\Users\okeefe.stacy\AppData\Local\Microsoft\Windows\Temporary Internet Files\Content.IE5\DEIJT3T9\money-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268" y="4632959"/>
            <a:ext cx="2828924" cy="168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37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Fiscal Agent</a:t>
            </a:r>
            <a:br>
              <a:rPr lang="en-US" b="1" dirty="0"/>
            </a:br>
            <a:r>
              <a:rPr lang="en-US" b="1" dirty="0"/>
              <a:t>6 Things to Know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567" y="2433379"/>
            <a:ext cx="11121655" cy="42545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Receive funds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Ensure funds expenditures and accounting follow all OMB circulars, WIOA and its regulations, and State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Respond to financial audits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Maintain accounting records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Prepare LWDB, state and federal financial reports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Provide technical assistances on fiscal matters to sub-recipients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3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Fiscal Agent Parameters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567" y="2433379"/>
            <a:ext cx="11121655" cy="4254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Fiscal agents cannot act without direction from the local workforce development board—they are not decision making entities but carry out certain operational functions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If a local workforce development board or State Board in a single-area state authorizes it, a fiscal agent may: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4"/>
                </a:solidFill>
              </a:rPr>
              <a:t>Procure contracts and written agreements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4"/>
                </a:solidFill>
              </a:rPr>
              <a:t>Conduct financial monitoring of service providers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4"/>
                </a:solidFill>
              </a:rPr>
              <a:t>Ensure independent audits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46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Multiple Roles of a Fiscal Agent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567" y="2433379"/>
            <a:ext cx="11121655" cy="42545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i="1" dirty="0">
                <a:solidFill>
                  <a:schemeClr val="tx1"/>
                </a:solidFill>
              </a:rPr>
              <a:t>679.430. How do entities performing multiple functions in a local area demonstrate internal controls and prevent conflict of interest?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chemeClr val="tx1"/>
                </a:solidFill>
              </a:rPr>
              <a:t>Local organizations often wear several hats– i.e. fiscal agent and service provider or one-stop operator and service provider.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chemeClr val="tx1"/>
                </a:solidFill>
              </a:rPr>
              <a:t>Where multiple functions are performed by a single organization, a written agreement with the local board and CLEO must clarify responsibilities, be in line with State conflict of interest policies, and demonstrate compliance with WIOA, regulations and OMB circulars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48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Fiscal Agent DON’T’S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568" y="2433379"/>
            <a:ext cx="9838686" cy="4254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When the local fiscal agent makes major purchases without Local Board approval.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When the fiscal agent is also a service provider and issues payments to themselves. Firewalls are needed.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When the local fiscal agent is making policy.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When a fiscal agent is a party to contracts  and procurement that it oversees.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:\Users\eckenroth.christina\AppData\Local\Microsoft\Windows\Temporary Internet Files\Content.IE5\AB3X6CA1\stop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360" y="4465675"/>
            <a:ext cx="1713738" cy="20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35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764" y="931137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568" y="2433379"/>
            <a:ext cx="11015330" cy="4254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Local Boards are responsible for many functions—Strategy, System Building, Effective Operations.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Effective Boards do business in the open, look at the bigger picture for the local area, use staff wisely, and ensure a wide variety of organizations provide services needed in the community.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CLEO’s and Boards put in place lines of authority and clear separation of roles to ensure fiscal integrity.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64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8895" y="336440"/>
            <a:ext cx="8761412" cy="70643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Questions</a:t>
            </a:r>
          </a:p>
        </p:txBody>
      </p:sp>
      <p:pic>
        <p:nvPicPr>
          <p:cNvPr id="3077" name="Picture 5" descr="C:\Users\WSimmons\AppData\Local\Microsoft\Windows\Temporary Internet Files\Content.IE5\N7P9S45B\question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32" y="1473200"/>
            <a:ext cx="5046133" cy="50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18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Simmons\AppData\Local\Microsoft\Windows\Temporary Internet Files\Content.IE5\LNBUF20U\Thank-yo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67" y="482600"/>
            <a:ext cx="76200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0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824" y="973668"/>
            <a:ext cx="8761413" cy="706964"/>
          </a:xfrm>
        </p:spPr>
        <p:txBody>
          <a:bodyPr/>
          <a:lstStyle/>
          <a:p>
            <a:pPr algn="ctr"/>
            <a:r>
              <a:rPr lang="en-US" sz="4800" b="1" dirty="0"/>
              <a:t>Orientation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87967" cy="34163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</a:rPr>
              <a:t>The Workforce Innovation and Opportunity Act (WIOA) created smaller, nimbler, more strategic State and Local Boards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</a:rPr>
              <a:t>Today we will: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accent4"/>
                </a:solidFill>
              </a:rPr>
              <a:t>Introduce the Prince George’s County LWDB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accent4"/>
                </a:solidFill>
              </a:rPr>
              <a:t>Explain key requirements for Local Board functions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chemeClr val="accent4"/>
                </a:solidFill>
              </a:rPr>
              <a:t>Discuss key transparency and internal controls</a:t>
            </a:r>
          </a:p>
        </p:txBody>
      </p:sp>
    </p:spTree>
    <p:extLst>
      <p:ext uri="{BB962C8B-B14F-4D97-AF65-F5344CB8AC3E}">
        <p14:creationId xmlns:p14="http://schemas.microsoft.com/office/powerpoint/2010/main" val="2655386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871925" y="1508881"/>
            <a:ext cx="8825659" cy="860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Walter Simmons, Executive Director</a:t>
            </a:r>
          </a:p>
          <a:p>
            <a:r>
              <a:rPr lang="en-US" dirty="0">
                <a:solidFill>
                  <a:schemeClr val="bg1"/>
                </a:solidFill>
              </a:rPr>
              <a:t>(301) 618-8433</a:t>
            </a:r>
          </a:p>
          <a:p>
            <a:r>
              <a:rPr lang="en-US" dirty="0">
                <a:solidFill>
                  <a:schemeClr val="bg1"/>
                </a:solidFill>
              </a:rPr>
              <a:t>WSimmons@co.pg.md.us</a:t>
            </a:r>
          </a:p>
        </p:txBody>
      </p:sp>
      <p:sp>
        <p:nvSpPr>
          <p:cNvPr id="7" name="Text Placeholder 14"/>
          <p:cNvSpPr txBox="1">
            <a:spLocks/>
          </p:cNvSpPr>
          <p:nvPr/>
        </p:nvSpPr>
        <p:spPr>
          <a:xfrm>
            <a:off x="5986249" y="1508881"/>
            <a:ext cx="8825659" cy="86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none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Jamie Gunnell, AJCCN/Board Manager </a:t>
            </a:r>
          </a:p>
          <a:p>
            <a:r>
              <a:rPr lang="en-US" dirty="0">
                <a:solidFill>
                  <a:schemeClr val="bg1"/>
                </a:solidFill>
              </a:rPr>
              <a:t>(301) 583-4635</a:t>
            </a:r>
          </a:p>
          <a:p>
            <a:r>
              <a:rPr lang="en-US" dirty="0">
                <a:solidFill>
                  <a:schemeClr val="bg1"/>
                </a:solidFill>
              </a:rPr>
              <a:t>JNGunnell@co.pg.md.us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23E74-5BF2-4491-B732-CA6C21C0F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63" y="4562786"/>
            <a:ext cx="5127172" cy="22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3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6225" y="2211902"/>
            <a:ext cx="9498869" cy="475423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Maryland Public Workforce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Prince George’s County LWDB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Functions of a Local 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Consumer Choice and Training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Sunshine Policy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Staffing a Local 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Local Board as a Direct Provider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Functions of a fiscal agent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Internal controls and conflicts of interest </a:t>
            </a:r>
          </a:p>
        </p:txBody>
      </p:sp>
      <p:pic>
        <p:nvPicPr>
          <p:cNvPr id="1026" name="Picture 2" descr="C:\Users\WSimmons\AppData\Local\Microsoft\Windows\Temporary Internet Files\Content.IE5\N7P9S45B\penci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008" y="3449574"/>
            <a:ext cx="25771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5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327" y="996672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Maryland Public Workforce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398027" cy="40445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12 Local Areas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Prince George’s County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Governing Entities - State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Maryland Department of Labor (MD DOL)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Governors Workforce Development 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Governing Entities – Local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Office of the County Executive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Prince George’s County Local Workforce Development Board (LWDB)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3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449" y="679572"/>
            <a:ext cx="8453906" cy="2696632"/>
          </a:xfrm>
        </p:spPr>
        <p:txBody>
          <a:bodyPr/>
          <a:lstStyle/>
          <a:p>
            <a:pPr algn="ctr"/>
            <a:br>
              <a:rPr lang="en-US" sz="2800" b="1" dirty="0"/>
            </a:br>
            <a:r>
              <a:rPr lang="en-US" sz="2800" b="1" u="sng" dirty="0"/>
              <a:t>Mission</a:t>
            </a:r>
            <a:br>
              <a:rPr lang="en-US" sz="2800" b="1" dirty="0"/>
            </a:br>
            <a:r>
              <a:rPr lang="en-US" sz="2800" b="1" dirty="0"/>
              <a:t>To provide strategic direction that drives innovation, guiding the success of the workforce system locally &amp; regionally to prepare individuals for the labor market – connecting a qualified &amp; diverse workforce to the business community.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>
          <a:xfrm>
            <a:off x="1911792" y="3930286"/>
            <a:ext cx="7731219" cy="342174"/>
          </a:xfrm>
        </p:spPr>
        <p:txBody>
          <a:bodyPr/>
          <a:lstStyle/>
          <a:p>
            <a:pPr algn="ctr"/>
            <a:r>
              <a:rPr lang="en-US" dirty="0"/>
              <a:t>Prince George’s County Local Workforce development board</a:t>
            </a:r>
          </a:p>
        </p:txBody>
      </p:sp>
    </p:spTree>
    <p:extLst>
      <p:ext uri="{BB962C8B-B14F-4D97-AF65-F5344CB8AC3E}">
        <p14:creationId xmlns:p14="http://schemas.microsoft.com/office/powerpoint/2010/main" val="341868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Roles as a LWDB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38" y="2306558"/>
            <a:ext cx="11693236" cy="4918364"/>
          </a:xfrm>
        </p:spPr>
        <p:txBody>
          <a:bodyPr>
            <a:normAutofit/>
          </a:bodyPr>
          <a:lstStyle/>
          <a:p>
            <a:pPr lvl="0"/>
            <a:r>
              <a:rPr lang="en-US" sz="1900" dirty="0">
                <a:solidFill>
                  <a:schemeClr val="tx1"/>
                </a:solidFill>
              </a:rPr>
              <a:t>Identify &amp; engage </a:t>
            </a:r>
            <a:r>
              <a:rPr lang="en-US" sz="1900" b="1" dirty="0">
                <a:solidFill>
                  <a:schemeClr val="accent4"/>
                </a:solidFill>
              </a:rPr>
              <a:t>career services providers</a:t>
            </a:r>
          </a:p>
          <a:p>
            <a:pPr lvl="0"/>
            <a:r>
              <a:rPr lang="en-US" sz="1900" dirty="0">
                <a:solidFill>
                  <a:schemeClr val="tx1"/>
                </a:solidFill>
              </a:rPr>
              <a:t>A convener </a:t>
            </a:r>
            <a:r>
              <a:rPr lang="en-US" sz="1900" b="1" dirty="0">
                <a:solidFill>
                  <a:schemeClr val="accent4"/>
                </a:solidFill>
              </a:rPr>
              <a:t>of stakeholders </a:t>
            </a:r>
            <a:r>
              <a:rPr lang="en-US" sz="1900" dirty="0">
                <a:solidFill>
                  <a:schemeClr val="tx1"/>
                </a:solidFill>
              </a:rPr>
              <a:t>to provide strategy, goals, innovation </a:t>
            </a:r>
            <a:r>
              <a:rPr lang="en-US" sz="1900" b="1" dirty="0">
                <a:solidFill>
                  <a:schemeClr val="accent4"/>
                </a:solidFill>
              </a:rPr>
              <a:t>(including technology), </a:t>
            </a:r>
            <a:r>
              <a:rPr lang="en-US" sz="1900" dirty="0">
                <a:solidFill>
                  <a:schemeClr val="tx1"/>
                </a:solidFill>
              </a:rPr>
              <a:t>and oversight</a:t>
            </a:r>
          </a:p>
          <a:p>
            <a:pPr lvl="0"/>
            <a:r>
              <a:rPr lang="en-US" sz="1900" dirty="0">
                <a:solidFill>
                  <a:schemeClr val="tx1"/>
                </a:solidFill>
              </a:rPr>
              <a:t>To ensure integration of services </a:t>
            </a:r>
            <a:r>
              <a:rPr lang="en-US" sz="1900" b="1" dirty="0">
                <a:solidFill>
                  <a:schemeClr val="accent4"/>
                </a:solidFill>
              </a:rPr>
              <a:t>to our hardest-to-serve populations, coordinating with education &amp; training providers</a:t>
            </a:r>
          </a:p>
          <a:p>
            <a:pPr lvl="0"/>
            <a:r>
              <a:rPr lang="en-US" sz="1900" dirty="0">
                <a:solidFill>
                  <a:schemeClr val="tx1"/>
                </a:solidFill>
              </a:rPr>
              <a:t>To provide leadership, guidance, and leveraging of resources for workforce development efforts to improve </a:t>
            </a:r>
            <a:r>
              <a:rPr lang="en-US" sz="1900" b="1" dirty="0">
                <a:solidFill>
                  <a:schemeClr val="accent4"/>
                </a:solidFill>
              </a:rPr>
              <a:t>sustainable employment opportunities</a:t>
            </a:r>
          </a:p>
          <a:p>
            <a:r>
              <a:rPr lang="en-US" sz="1900" dirty="0">
                <a:solidFill>
                  <a:schemeClr val="tx1"/>
                </a:solidFill>
              </a:rPr>
              <a:t>To provide governance, strategic planning </a:t>
            </a:r>
            <a:r>
              <a:rPr lang="en-US" sz="1900" b="1" dirty="0">
                <a:solidFill>
                  <a:schemeClr val="accent4"/>
                </a:solidFill>
              </a:rPr>
              <a:t>(providing input for regional workforce plan)</a:t>
            </a:r>
            <a:r>
              <a:rPr lang="en-US" sz="1900" dirty="0">
                <a:solidFill>
                  <a:schemeClr val="tx1"/>
                </a:solidFill>
              </a:rPr>
              <a:t>, and fiduciary guidance  </a:t>
            </a:r>
          </a:p>
          <a:p>
            <a:r>
              <a:rPr lang="en-US" sz="1900" dirty="0">
                <a:solidFill>
                  <a:schemeClr val="tx1"/>
                </a:solidFill>
              </a:rPr>
              <a:t>Engage in regional </a:t>
            </a:r>
            <a:r>
              <a:rPr lang="en-US" sz="1900" b="1" dirty="0">
                <a:solidFill>
                  <a:schemeClr val="accent4"/>
                </a:solidFill>
              </a:rPr>
              <a:t>labor market analysis </a:t>
            </a:r>
            <a:r>
              <a:rPr lang="en-US" sz="1900" dirty="0">
                <a:solidFill>
                  <a:schemeClr val="tx1"/>
                </a:solidFill>
              </a:rPr>
              <a:t>– focused on needs of our community</a:t>
            </a:r>
          </a:p>
          <a:p>
            <a:r>
              <a:rPr lang="en-US" sz="1900" dirty="0">
                <a:solidFill>
                  <a:schemeClr val="tx1"/>
                </a:solidFill>
              </a:rPr>
              <a:t>Identify promising practices in </a:t>
            </a:r>
            <a:r>
              <a:rPr lang="en-US" sz="1900" b="1" dirty="0">
                <a:solidFill>
                  <a:schemeClr val="accent4"/>
                </a:solidFill>
              </a:rPr>
              <a:t>engaging businesses</a:t>
            </a:r>
          </a:p>
          <a:p>
            <a:r>
              <a:rPr lang="en-US" sz="1900" b="1" dirty="0">
                <a:solidFill>
                  <a:schemeClr val="accent4"/>
                </a:solidFill>
              </a:rPr>
              <a:t>Career Pathway </a:t>
            </a:r>
            <a:r>
              <a:rPr lang="en-US" sz="1900" dirty="0">
                <a:solidFill>
                  <a:schemeClr val="tx1"/>
                </a:solidFill>
              </a:rPr>
              <a:t>development &amp; design</a:t>
            </a:r>
          </a:p>
          <a:p>
            <a:pPr lvl="0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5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327" y="996672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Prince George’s County LWDB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400" y="2511484"/>
            <a:ext cx="5316747" cy="434651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300" b="1" dirty="0"/>
              <a:t>Chief Local Elected Official (CLEO)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Angela D. Alsobrooks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300" b="1" dirty="0"/>
              <a:t>LWDB Leadership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Chair – Charnetia Young, CVS Health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Vice-Chair – </a:t>
            </a:r>
            <a:r>
              <a:rPr lang="en-US" sz="3400" dirty="0" err="1"/>
              <a:t>Dawnn</a:t>
            </a:r>
            <a:r>
              <a:rPr lang="en-US" sz="3400" dirty="0"/>
              <a:t> Leary, Community Foundation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Executive Director – Walter Simmons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Board Manager – Jamie Gunnell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300" b="1" dirty="0"/>
              <a:t>Committees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Executive Committee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American Job Center/One Stop System Committee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Youth Committee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Finance Committee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Disabilities &amp; Severe Barriers Committee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Business Committee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300" b="1" dirty="0"/>
              <a:t>Administrative Entities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Board Administrative Staff – EPG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400" dirty="0"/>
              <a:t>Fiscal Agent - EPG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38148" y="2511483"/>
            <a:ext cx="5102072" cy="4044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Meeting</a:t>
            </a:r>
            <a:r>
              <a:rPr lang="en-US" sz="2400" b="1" dirty="0"/>
              <a:t> Times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3</a:t>
            </a:r>
            <a:r>
              <a:rPr lang="en-US" sz="1800" baseline="30000" dirty="0"/>
              <a:t>rd</a:t>
            </a:r>
            <a:r>
              <a:rPr lang="en-US" sz="1800" dirty="0"/>
              <a:t> Wednesday of Every Other Month @ 9am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Committee Meetings (As designated by Committee)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Bylaws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Local Area Operations Agreement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EPG &amp; WDB Agreement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Local Plan (2016-2020)*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Funding Sources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WIOA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Adult – MD DOL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Dislocated Worker – MD DOL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Youth – MD DOL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Summer Youth Connections – MD DOL</a:t>
            </a:r>
          </a:p>
          <a:p>
            <a:pPr marL="914400" lvl="2" indent="0">
              <a:buNone/>
            </a:pPr>
            <a:endParaRPr lang="en-US" sz="1800" dirty="0"/>
          </a:p>
          <a:p>
            <a:pPr marL="457200" lvl="1" indent="0">
              <a:buFont typeface="Wingdings 3" charset="2"/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3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6703" y="973668"/>
            <a:ext cx="8761413" cy="706964"/>
          </a:xfrm>
        </p:spPr>
        <p:txBody>
          <a:bodyPr/>
          <a:lstStyle/>
          <a:p>
            <a:pPr algn="ctr"/>
            <a:r>
              <a:rPr lang="en-US" sz="4800" b="1" dirty="0"/>
              <a:t>WIOA Vision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16688" y="2412114"/>
            <a:ext cx="11164186" cy="422260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The workforce system will be characterized by three critical hallmarks of excellence: </a:t>
            </a:r>
          </a:p>
          <a:p>
            <a:pPr marL="1611630" lvl="1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chemeClr val="accent4"/>
                </a:solidFill>
              </a:rPr>
              <a:t>The needs of business and job seekers drive workforce solutions; </a:t>
            </a:r>
          </a:p>
          <a:p>
            <a:pPr marL="161163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chemeClr val="accent4"/>
                </a:solidFill>
              </a:rPr>
              <a:t>One Stop Career Centers (American Job Centers) provide excellent customer service to jobseekers and businesses and focus on continuous improvement; and </a:t>
            </a:r>
          </a:p>
          <a:p>
            <a:pPr marL="161163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chemeClr val="accent4"/>
                </a:solidFill>
              </a:rPr>
              <a:t>The workforce system supports strong regional economies and plays an active role in community and workforce development.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Across the system,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continuous improvement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is supported through evaluation, accountability, identification of best practices, and data driven decision making. </a:t>
            </a:r>
          </a:p>
        </p:txBody>
      </p:sp>
    </p:spTree>
    <p:extLst>
      <p:ext uri="{BB962C8B-B14F-4D97-AF65-F5344CB8AC3E}">
        <p14:creationId xmlns:p14="http://schemas.microsoft.com/office/powerpoint/2010/main" val="1888424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96EF04175EE4FA62197F2113EE347" ma:contentTypeVersion="11" ma:contentTypeDescription="Create a new document." ma:contentTypeScope="" ma:versionID="54129c8016e3d6ca5a1d681c22803398">
  <xsd:schema xmlns:xsd="http://www.w3.org/2001/XMLSchema" xmlns:xs="http://www.w3.org/2001/XMLSchema" xmlns:p="http://schemas.microsoft.com/office/2006/metadata/properties" xmlns:ns2="be0221d5-47f6-480c-a022-5cf56ad906dc" targetNamespace="http://schemas.microsoft.com/office/2006/metadata/properties" ma:root="true" ma:fieldsID="fe3d0a30820efb893a253d51af25b750" ns2:_="">
    <xsd:import namespace="be0221d5-47f6-480c-a022-5cf56ad906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x0031_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0221d5-47f6-480c-a022-5cf56ad90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x0031_" ma:index="16" nillable="true" ma:displayName="1" ma:decimals="0" ma:format="Dropdown" ma:internalName="_x0031_" ma:percentage="FALSE">
      <xsd:simpleType>
        <xsd:restriction base="dms:Number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be0221d5-47f6-480c-a022-5cf56ad906d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0BF44F-2455-4C8F-873D-936EAE5D9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0221d5-47f6-480c-a022-5cf56ad90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E08F69-D66B-4F79-B8AB-6C475BD050AB}">
  <ds:schemaRefs>
    <ds:schemaRef ds:uri="http://schemas.microsoft.com/office/2006/metadata/properties"/>
    <ds:schemaRef ds:uri="http://schemas.microsoft.com/office/infopath/2007/PartnerControls"/>
    <ds:schemaRef ds:uri="be0221d5-47f6-480c-a022-5cf56ad906dc"/>
  </ds:schemaRefs>
</ds:datastoreItem>
</file>

<file path=customXml/itemProps3.xml><?xml version="1.0" encoding="utf-8"?>
<ds:datastoreItem xmlns:ds="http://schemas.openxmlformats.org/officeDocument/2006/customXml" ds:itemID="{6D12623E-9CA8-4455-9525-5FE134DE06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9545</TotalTime>
  <Words>1656</Words>
  <Application>Microsoft Office PowerPoint</Application>
  <PresentationFormat>Widescreen</PresentationFormat>
  <Paragraphs>256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Ion Boardroom</vt:lpstr>
      <vt:lpstr>Prince George’s County Local Workforce Development Board New Member Orientation</vt:lpstr>
      <vt:lpstr>Common Acronyms </vt:lpstr>
      <vt:lpstr>Orientation Objectives</vt:lpstr>
      <vt:lpstr>Agenda</vt:lpstr>
      <vt:lpstr>Maryland Public Workforce System</vt:lpstr>
      <vt:lpstr> Mission To provide strategic direction that drives innovation, guiding the success of the workforce system locally &amp; regionally to prepare individuals for the labor market – connecting a qualified &amp; diverse workforce to the business community.</vt:lpstr>
      <vt:lpstr>Our Roles as a LWDB</vt:lpstr>
      <vt:lpstr>Prince George’s County LWDB</vt:lpstr>
      <vt:lpstr>WIOA Vision</vt:lpstr>
      <vt:lpstr>Local Boards are Key to WIOA</vt:lpstr>
      <vt:lpstr>Local Boards Vision</vt:lpstr>
      <vt:lpstr>Local Boards Responsibilities</vt:lpstr>
      <vt:lpstr>Training Providers</vt:lpstr>
      <vt:lpstr>Training Providers</vt:lpstr>
      <vt:lpstr>Career Service Providers</vt:lpstr>
      <vt:lpstr>Career Service Providers</vt:lpstr>
      <vt:lpstr>How?</vt:lpstr>
      <vt:lpstr>Transparency Test</vt:lpstr>
      <vt:lpstr>What’s Covered in 679.390</vt:lpstr>
      <vt:lpstr>Board Staff</vt:lpstr>
      <vt:lpstr>Board Staff Parameters</vt:lpstr>
      <vt:lpstr>Fiscal Agent Functions</vt:lpstr>
      <vt:lpstr>Fiscal Agent 6 Things to Know</vt:lpstr>
      <vt:lpstr>Fiscal Agent Parameters</vt:lpstr>
      <vt:lpstr>Multiple Roles of a Fiscal Agent </vt:lpstr>
      <vt:lpstr>Fiscal Agent DON’T’S</vt:lpstr>
      <vt:lpstr>Summary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Water Partnership</dc:title>
  <dc:creator>Simmons, Walter</dc:creator>
  <cp:lastModifiedBy>Simmons, Walter</cp:lastModifiedBy>
  <cp:revision>66</cp:revision>
  <cp:lastPrinted>2019-06-18T16:22:14Z</cp:lastPrinted>
  <dcterms:created xsi:type="dcterms:W3CDTF">2016-12-08T13:27:56Z</dcterms:created>
  <dcterms:modified xsi:type="dcterms:W3CDTF">2022-04-04T22:08:19Z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0x01010087596EF04175EE4FA62197F2113EE347</vt:lpwstr>
  </property>
</Properties>
</file>